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22" r:id="rId2"/>
  </p:sldMasterIdLst>
  <p:notesMasterIdLst>
    <p:notesMasterId r:id="rId21"/>
  </p:notesMasterIdLst>
  <p:sldIdLst>
    <p:sldId id="256" r:id="rId3"/>
    <p:sldId id="328" r:id="rId4"/>
    <p:sldId id="319" r:id="rId5"/>
    <p:sldId id="323" r:id="rId6"/>
    <p:sldId id="322" r:id="rId7"/>
    <p:sldId id="309" r:id="rId8"/>
    <p:sldId id="333" r:id="rId9"/>
    <p:sldId id="310" r:id="rId10"/>
    <p:sldId id="332" r:id="rId11"/>
    <p:sldId id="289" r:id="rId12"/>
    <p:sldId id="329" r:id="rId13"/>
    <p:sldId id="336" r:id="rId14"/>
    <p:sldId id="334" r:id="rId15"/>
    <p:sldId id="335" r:id="rId16"/>
    <p:sldId id="324" r:id="rId17"/>
    <p:sldId id="325" r:id="rId18"/>
    <p:sldId id="326" r:id="rId19"/>
    <p:sldId id="330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CCFFFF"/>
    <a:srgbClr val="FDFFB9"/>
    <a:srgbClr val="F9FE38"/>
    <a:srgbClr val="99FF99"/>
    <a:srgbClr val="CCFF99"/>
    <a:srgbClr val="99FF66"/>
    <a:srgbClr val="BEA18C"/>
    <a:srgbClr val="BBA68F"/>
    <a:srgbClr val="B8A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57" autoAdjust="0"/>
  </p:normalViewPr>
  <p:slideViewPr>
    <p:cSldViewPr>
      <p:cViewPr varScale="1">
        <p:scale>
          <a:sx n="84" d="100"/>
          <a:sy n="84" d="100"/>
        </p:scale>
        <p:origin x="96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image" Target="../media/image11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397225925514489E-2"/>
          <c:y val="0.17077095600488823"/>
          <c:w val="0.86269218879061749"/>
          <c:h val="0.57430597989112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Органы местного самоуправления</c:v>
                </c:pt>
              </c:strCache>
            </c:strRef>
          </c:tx>
          <c:spPr>
            <a:solidFill>
              <a:srgbClr val="1B95CB"/>
            </a:solidFill>
            <a:ln>
              <a:solidFill>
                <a:srgbClr val="FFC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0BDD-439D-A02E-2F6B2D02FFC1}"/>
              </c:ext>
            </c:extLst>
          </c:dPt>
          <c:dLbls>
            <c:dLbl>
              <c:idx val="0"/>
              <c:layout>
                <c:manualLayout>
                  <c:x val="-9.4339622641509534E-3"/>
                  <c:y val="-4.60871733485170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D-439D-A02E-2F6B2D02FFC1}"/>
                </c:ext>
              </c:extLst>
            </c:dLbl>
            <c:dLbl>
              <c:idx val="1"/>
              <c:layout>
                <c:manualLayout>
                  <c:x val="-6.2893081761006405E-3"/>
                  <c:y val="-3.48521463717647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DD-439D-A02E-2F6B2D02FFC1}"/>
                </c:ext>
              </c:extLst>
            </c:dLbl>
            <c:dLbl>
              <c:idx val="2"/>
              <c:layout>
                <c:manualLayout>
                  <c:x val="4.8287276755117799E-3"/>
                  <c:y val="-9.86528065946684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DD-439D-A02E-2F6B2D02F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Штатная численность служащих</c:v>
                </c:pt>
                <c:pt idx="1">
                  <c:v>Фактическая численность служащих</c:v>
                </c:pt>
                <c:pt idx="2">
                  <c:v>Принято            за отчетный период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66.5</c:v>
                </c:pt>
                <c:pt idx="1">
                  <c:v>69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DD-439D-A02E-2F6B2D02F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249408"/>
        <c:axId val="51088384"/>
        <c:axId val="0"/>
      </c:bar3DChart>
      <c:catAx>
        <c:axId val="612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iberation Serif"/>
                <a:ea typeface="+mn-ea"/>
                <a:cs typeface="+mn-cs"/>
              </a:defRPr>
            </a:pPr>
            <a:endParaRPr lang="ru-RU"/>
          </a:p>
        </c:txPr>
        <c:crossAx val="51088384"/>
        <c:crosses val="autoZero"/>
        <c:auto val="1"/>
        <c:lblAlgn val="ctr"/>
        <c:lblOffset val="100"/>
        <c:noMultiLvlLbl val="0"/>
      </c:catAx>
      <c:valAx>
        <c:axId val="51088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612494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426053304866284"/>
          <c:y val="0.19116013253429381"/>
          <c:w val="0.32040300675126282"/>
          <c:h val="0.38165612317585679"/>
        </c:manualLayout>
      </c:layout>
      <c:overlay val="0"/>
      <c:txPr>
        <a:bodyPr/>
        <a:lstStyle/>
        <a:p>
          <a:pPr>
            <a:defRPr sz="1400">
              <a:latin typeface="Liberation Serif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2267397533505"/>
          <c:y val="0.1515239889170564"/>
          <c:w val="0.81739590748295388"/>
          <c:h val="0.562542714109206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Органы местного самоуправления</c:v>
                </c:pt>
              </c:strCache>
            </c:strRef>
          </c:tx>
          <c:spPr>
            <a:solidFill>
              <a:srgbClr val="1B95CB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25400"/>
            </a:sp3d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0BDD-439D-A02E-2F6B2D02FFC1}"/>
              </c:ext>
            </c:extLst>
          </c:dPt>
          <c:dLbls>
            <c:dLbl>
              <c:idx val="0"/>
              <c:layout>
                <c:manualLayout>
                  <c:x val="-9.4339622641509448E-3"/>
                  <c:y val="-4.6087173348517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D-439D-A02E-2F6B2D02FFC1}"/>
                </c:ext>
              </c:extLst>
            </c:dLbl>
            <c:dLbl>
              <c:idx val="1"/>
              <c:layout>
                <c:manualLayout>
                  <c:x val="-6.2893081761006371E-3"/>
                  <c:y val="-3.48521463717647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DD-439D-A02E-2F6B2D02FFC1}"/>
                </c:ext>
              </c:extLst>
            </c:dLbl>
            <c:dLbl>
              <c:idx val="2"/>
              <c:layout>
                <c:manualLayout>
                  <c:x val="4.8287276755117799E-3"/>
                  <c:y val="-9.865280659466842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DD-439D-A02E-2F6B2D02F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itchFamily="18" charset="0"/>
                    <a:ea typeface="Liberation Serif" pitchFamily="18" charset="0"/>
                    <a:cs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Штатная численность служащих</c:v>
                </c:pt>
                <c:pt idx="1">
                  <c:v>Фактическая численность служащих</c:v>
                </c:pt>
                <c:pt idx="2">
                  <c:v>Принято           за отчетный период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66.5</c:v>
                </c:pt>
                <c:pt idx="1">
                  <c:v>66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DD-439D-A02E-2F6B2D02F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760320"/>
        <c:axId val="50778496"/>
        <c:axId val="0"/>
      </c:bar3DChart>
      <c:catAx>
        <c:axId val="5076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Liberation Serif"/>
                <a:ea typeface="+mn-ea"/>
                <a:cs typeface="+mn-cs"/>
              </a:defRPr>
            </a:pPr>
            <a:endParaRPr lang="ru-RU"/>
          </a:p>
        </c:txPr>
        <c:crossAx val="50778496"/>
        <c:crosses val="autoZero"/>
        <c:auto val="1"/>
        <c:lblAlgn val="ctr"/>
        <c:lblOffset val="100"/>
        <c:noMultiLvlLbl val="0"/>
      </c:catAx>
      <c:valAx>
        <c:axId val="507784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507603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0.13758</cdr:x>
      <cdr:y>0.08824</cdr:y>
    </cdr:from>
    <cdr:to>
      <cdr:x>0.42744</cdr:x>
      <cdr:y>0.14706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3573" y="432048"/>
          <a:ext cx="1440185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      </a:t>
          </a:r>
          <a:r>
            <a:rPr lang="ru-RU" sz="14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2023 год</a:t>
          </a:r>
          <a:endParaRPr lang="ru-RU" sz="1400" b="1" dirty="0">
            <a:solidFill>
              <a:schemeClr val="tx1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0.32524</cdr:x>
      <cdr:y>0.03125</cdr:y>
    </cdr:from>
    <cdr:to>
      <cdr:x>0.65048</cdr:x>
      <cdr:y>0.10938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40158" y="144016"/>
          <a:ext cx="1440157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       </a:t>
          </a:r>
          <a:r>
            <a:rPr lang="ru-RU" sz="1400" b="1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rPr>
            <a:t>2022 год</a:t>
          </a:r>
          <a:endParaRPr lang="ru-RU" sz="1400" b="1" dirty="0">
            <a:solidFill>
              <a:schemeClr val="tx1"/>
            </a:solidFill>
            <a:latin typeface="Liberation Serif" pitchFamily="18" charset="0"/>
            <a:ea typeface="Liberation Serif" pitchFamily="18" charset="0"/>
            <a:cs typeface="Liberation Serif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72C2-2A50-4C68-A16C-EB72C1C48EC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113"/>
            <a:ext cx="5438775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DB522-16A4-4ED7-8C0C-06C48A9E95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1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62EDB0E-A59B-45C0-ACEF-6830781BBD4B}" type="slidenum">
              <a:rPr lang="ru-RU" altLang="ru-RU">
                <a:latin typeface="Calibri" pitchFamily="34" charset="0"/>
              </a:rPr>
              <a:pPr/>
              <a:t>3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DB522-16A4-4ED7-8C0C-06C48A9E957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2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DB522-16A4-4ED7-8C0C-06C48A9E957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274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62EDB0E-A59B-45C0-ACEF-6830781BBD4B}" type="slidenum">
              <a:rPr lang="ru-RU" altLang="ru-RU">
                <a:latin typeface="Calibri" pitchFamily="34" charset="0"/>
              </a:rPr>
              <a:pPr/>
              <a:t>11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FF0A4167-88D6-4500-A9B5-3FA5CB409CD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70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BDB9D83C-52CD-4B08-B60A-A91462154F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8466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6D557D44-80C6-47B1-B204-9D2D11678F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30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D001F37E-F0E1-4D12-91FF-A52C00460F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36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0EA3-CCC8-416D-8FB4-D5F043DC28E5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D4934-01B4-454E-B155-335080BA02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343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9A47D-4C18-46EA-8458-B30622CFEB5E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4BFC0-E4A2-4417-B6B8-654F2B869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06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C574-F0CF-4F9F-8EA8-56758E874582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3355B-7B7D-4566-9C7E-C053958E6F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777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46648-9730-47B4-A862-823FF1D4C230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BBE4B-5F7F-4C74-87F4-4449A4F952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721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6EF9-7989-42B1-93C9-9CFE243458B4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8C823-0E16-4FBB-9CB4-BD43D0556FB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255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245E-0375-4E7E-AB82-13F2D01E2222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A279-5546-4FBB-A98C-A13131E44D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2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836E-E762-4FC4-8B11-4AD575FBF6A9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F290-C59B-43E1-A34F-D8F2598FB9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8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79C3970C-B97D-4BA2-B19B-AEC413485B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71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2A60E-3E8A-4A9B-8710-3418C174888D}" type="datetimeFigureOut">
              <a:rPr lang="ru-RU"/>
              <a:pPr>
                <a:defRPr/>
              </a:pPr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B8B8F-6F85-4EE7-AF5C-8668E1AC81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00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 userDrawn="1"/>
        </p:nvSpPr>
        <p:spPr bwMode="auto">
          <a:xfrm>
            <a:off x="-57150" y="-100013"/>
            <a:ext cx="9201150" cy="6958013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86" tIns="45744" rIns="91486" bIns="45744"/>
          <a:lstStyle>
            <a:lvl1pPr indent="3175" defTabSz="11477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1477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1477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1477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1477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1385">
              <a:solidFill>
                <a:srgbClr val="000099"/>
              </a:solidFill>
            </a:endParaRPr>
          </a:p>
        </p:txBody>
      </p:sp>
      <p:grpSp>
        <p:nvGrpSpPr>
          <p:cNvPr id="3" name="Group 14"/>
          <p:cNvGrpSpPr>
            <a:grpSpLocks noChangeAspect="1"/>
          </p:cNvGrpSpPr>
          <p:nvPr userDrawn="1"/>
        </p:nvGrpSpPr>
        <p:grpSpPr bwMode="auto">
          <a:xfrm>
            <a:off x="-57150" y="115888"/>
            <a:ext cx="1171575" cy="482600"/>
            <a:chOff x="-98" y="68"/>
            <a:chExt cx="748" cy="393"/>
          </a:xfrm>
        </p:grpSpPr>
        <p:grpSp>
          <p:nvGrpSpPr>
            <p:cNvPr id="4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7" name="Рисунок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Поле 13"/>
            <p:cNvSpPr txBox="1"/>
            <p:nvPr/>
          </p:nvSpPr>
          <p:spPr>
            <a:xfrm>
              <a:off x="-98" y="186"/>
              <a:ext cx="748" cy="2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defTabSz="843784">
                <a:lnSpc>
                  <a:spcPct val="115000"/>
                </a:lnSpc>
                <a:spcAft>
                  <a:spcPts val="960"/>
                </a:spcAft>
                <a:defRPr/>
              </a:pPr>
              <a:r>
                <a:rPr lang="ru-RU" sz="1385" b="1" kern="0" spc="48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385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971550" y="533400"/>
            <a:ext cx="8066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200025" y="6453188"/>
            <a:ext cx="6565900" cy="319087"/>
          </a:xfrm>
          <a:prstGeom prst="rect">
            <a:avLst/>
          </a:prstGeom>
          <a:noFill/>
          <a:ln>
            <a:noFill/>
          </a:ln>
        </p:spPr>
        <p:txBody>
          <a:bodyPr lIns="84377" tIns="42188" rIns="84377" bIns="42188">
            <a:spAutoFit/>
          </a:bodyPr>
          <a:lstStyle>
            <a:defPPr>
              <a:defRPr lang="ru-RU"/>
            </a:defPPr>
            <a:lvl1pPr>
              <a:defRPr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843784">
              <a:defRPr/>
            </a:pPr>
            <a:r>
              <a:rPr lang="ru-RU" sz="1477" dirty="0" smtClean="0">
                <a:solidFill>
                  <a:prstClr val="black">
                    <a:tint val="75000"/>
                  </a:prstClr>
                </a:solidFill>
                <a:latin typeface="Times New Roman"/>
              </a:rPr>
              <a:t>Министерство финансов Свердловской области</a:t>
            </a:r>
            <a:endParaRPr lang="ru-RU" sz="1477" dirty="0">
              <a:solidFill>
                <a:prstClr val="black">
                  <a:tint val="75000"/>
                </a:prstClr>
              </a:solidFill>
              <a:latin typeface="Times New Roman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295275" y="6524625"/>
            <a:ext cx="6203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43925" y="6356350"/>
            <a:ext cx="561975" cy="365125"/>
          </a:xfrm>
        </p:spPr>
        <p:txBody>
          <a:bodyPr lIns="91408" tIns="45704" rIns="91408" bIns="45704"/>
          <a:lstStyle>
            <a:lvl1pPr>
              <a:defRPr sz="1200"/>
            </a:lvl1pPr>
          </a:lstStyle>
          <a:p>
            <a:fld id="{0AC22B08-E28A-4583-AEB8-6959D1715D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272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FE3E5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FE3E5">
                  <a:shade val="90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A6E50037-7A4C-487E-B8CC-8FB813B2ED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909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76DF848A-96B6-46F3-A91E-9D4D260A79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27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D0AAB470-AA15-4FDE-BF44-8DFBE96E56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15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4B86FA18-3351-4393-B49E-BF9D5998D7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150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7EB20015-7AF3-4D57-9690-86D57089E4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57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18866543-9C16-4C23-8DD9-2376972A39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85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fld id="{43969AD1-CE7B-4CA2-9602-B16A7AD653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19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EAAE41-87EC-49CC-A60B-DE2195F85A00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1281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31.01.2024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335B74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335B74">
                  <a:shade val="90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0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07504" y="200819"/>
            <a:ext cx="9020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683568" y="620688"/>
            <a:ext cx="8085137" cy="51106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РЕЗУЛЬТАТАХ ВЫПОЛНЕНИЯ </a:t>
            </a:r>
            <a:r>
              <a:rPr lang="ru-RU" sz="2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2023 </a:t>
            </a: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ГОДУ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ПЛАНА МЕРОПРИЯТИЙ ПО ПРОТИВОДЕЙСТВИЮ КОРРУПЦИИ В ПЫШМИНСКОМ ГОРОДСКОМ ОКРУГЕ НА 2021-2024 ГОДЫ, УТВЕРЖДЕННОГО ПОСТАНОВЛЕНИЕМ АДМИНИСТРАЦИИ ПЫШМИНСКОГО ГОРОДСКОГО ОКРУГА ОТ 18.12.2020 № 740,      С ИЗМЕНЕНИЯМИ ОТ 24.05.2021 № 320, ОТ 23.09.2021 № 589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indent="-114935"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37112"/>
            <a:ext cx="363192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09" y="385484"/>
            <a:ext cx="1732037" cy="14788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0" y="188640"/>
            <a:ext cx="9103299" cy="86409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Рассмотрение </a:t>
            </a:r>
            <a:r>
              <a:rPr lang="ru-RU" sz="18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уведомлений служащих о фактах </a:t>
            </a:r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обращения </a:t>
            </a:r>
            <a:b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целях </a:t>
            </a:r>
            <a:r>
              <a:rPr lang="ru-RU" sz="18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склонения их к совершению коррупционных </a:t>
            </a:r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правонарушений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2023 году</a:t>
            </a:r>
            <a:endParaRPr lang="ru-RU" sz="18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AutoShape 19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" name="Объект 2"/>
          <p:cNvSpPr>
            <a:spLocks noGrp="1"/>
          </p:cNvSpPr>
          <p:nvPr>
            <p:ph sz="half" idx="1"/>
          </p:nvPr>
        </p:nvSpPr>
        <p:spPr>
          <a:xfrm>
            <a:off x="2555776" y="1268760"/>
            <a:ext cx="403860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Органы местного самоуправления</a:t>
            </a:r>
          </a:p>
          <a:p>
            <a:pPr marL="0" indent="0" algn="ctr">
              <a:buNone/>
            </a:pPr>
            <a:endParaRPr lang="ru-RU" sz="18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6" t="56" r="26731"/>
          <a:stretch/>
        </p:blipFill>
        <p:spPr bwMode="auto">
          <a:xfrm>
            <a:off x="107504" y="3616894"/>
            <a:ext cx="1368152" cy="291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Группа 73"/>
          <p:cNvGrpSpPr/>
          <p:nvPr/>
        </p:nvGrpSpPr>
        <p:grpSpPr>
          <a:xfrm>
            <a:off x="1040995" y="1973980"/>
            <a:ext cx="7213588" cy="4191324"/>
            <a:chOff x="1040995" y="1973980"/>
            <a:chExt cx="7213588" cy="4191324"/>
          </a:xfrm>
        </p:grpSpPr>
        <p:sp>
          <p:nvSpPr>
            <p:cNvPr id="107" name="Стрелка вверх 106"/>
            <p:cNvSpPr/>
            <p:nvPr/>
          </p:nvSpPr>
          <p:spPr>
            <a:xfrm flipV="1">
              <a:off x="4211960" y="2838076"/>
              <a:ext cx="490120" cy="1467588"/>
            </a:xfrm>
            <a:prstGeom prst="upArrow">
              <a:avLst/>
            </a:prstGeom>
            <a:gradFill flip="none" rotWithShape="1">
              <a:gsLst>
                <a:gs pos="0">
                  <a:srgbClr val="EDF8FD"/>
                </a:gs>
                <a:gs pos="39000">
                  <a:srgbClr val="9BF3AA"/>
                </a:gs>
                <a:gs pos="100000">
                  <a:srgbClr val="66EC7C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1040995" y="1973980"/>
              <a:ext cx="6987389" cy="734940"/>
            </a:xfrm>
            <a:prstGeom prst="rect">
              <a:avLst/>
            </a:prstGeom>
            <a:solidFill>
              <a:srgbClr val="A9F5B6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Количество уведомлений служащих о фактах обращений в целях склонения</a:t>
              </a:r>
            </a:p>
            <a:p>
              <a:pPr algn="ctr"/>
              <a:r>
                <a:rPr lang="ru-RU" sz="1400" dirty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их к совершению коррупционных правонарушений, а также число</a:t>
              </a:r>
            </a:p>
            <a:p>
              <a:pPr algn="ctr"/>
              <a:r>
                <a:rPr lang="ru-RU" sz="1400" dirty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рассмотренных уведомлений из указанного количества</a:t>
              </a:r>
              <a:endPara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2771800" y="3121797"/>
              <a:ext cx="2256058" cy="315077"/>
            </a:xfrm>
            <a:prstGeom prst="rect">
              <a:avLst/>
            </a:prstGeom>
            <a:solidFill>
              <a:srgbClr val="BBF7C5"/>
            </a:solidFill>
            <a:ln w="3175">
              <a:solidFill>
                <a:srgbClr val="9BF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Всего</a:t>
              </a:r>
              <a:endPara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cxnSp>
          <p:nvCxnSpPr>
            <p:cNvPr id="112" name="Прямая со стрелкой 111"/>
            <p:cNvCxnSpPr>
              <a:stCxn id="111" idx="3"/>
              <a:endCxn id="118" idx="1"/>
            </p:cNvCxnSpPr>
            <p:nvPr/>
          </p:nvCxnSpPr>
          <p:spPr>
            <a:xfrm flipV="1">
              <a:off x="5027858" y="3279334"/>
              <a:ext cx="768278" cy="2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Прямоугольник 117"/>
            <p:cNvSpPr/>
            <p:nvPr/>
          </p:nvSpPr>
          <p:spPr>
            <a:xfrm>
              <a:off x="5796136" y="3121796"/>
              <a:ext cx="576064" cy="315076"/>
            </a:xfrm>
            <a:prstGeom prst="rect">
              <a:avLst/>
            </a:prstGeom>
            <a:solidFill>
              <a:srgbClr val="E9E66C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0</a:t>
              </a:r>
              <a:endParaRPr lang="ru-RU" sz="16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2771800" y="3616894"/>
              <a:ext cx="2566650" cy="388169"/>
            </a:xfrm>
            <a:prstGeom prst="rect">
              <a:avLst/>
            </a:prstGeom>
            <a:solidFill>
              <a:srgbClr val="BBF7C5"/>
            </a:solidFill>
            <a:ln w="3175">
              <a:solidFill>
                <a:srgbClr val="9BF3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Из них рассмотрено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1937906" y="4330156"/>
              <a:ext cx="5034170" cy="576064"/>
            </a:xfrm>
            <a:prstGeom prst="rect">
              <a:avLst/>
            </a:prstGeom>
            <a:solidFill>
              <a:srgbClr val="A9F5B6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Количество уголовных дел, возбужденных</a:t>
              </a: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по </a:t>
              </a:r>
              <a:r>
                <a:rPr lang="ru-RU" sz="1400" dirty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результатам рассмотрения указанных </a:t>
              </a:r>
              <a:r>
                <a:rPr lang="ru-RU" sz="1400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уведомлений</a:t>
              </a:r>
            </a:p>
          </p:txBody>
        </p:sp>
        <p:cxnSp>
          <p:nvCxnSpPr>
            <p:cNvPr id="122" name="Прямая со стрелкой 121"/>
            <p:cNvCxnSpPr>
              <a:stCxn id="119" idx="3"/>
              <a:endCxn id="131" idx="1"/>
            </p:cNvCxnSpPr>
            <p:nvPr/>
          </p:nvCxnSpPr>
          <p:spPr>
            <a:xfrm>
              <a:off x="5338450" y="3810979"/>
              <a:ext cx="457686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Прямоугольник 124"/>
            <p:cNvSpPr/>
            <p:nvPr/>
          </p:nvSpPr>
          <p:spPr>
            <a:xfrm>
              <a:off x="1779606" y="5589240"/>
              <a:ext cx="5400600" cy="576064"/>
            </a:xfrm>
            <a:prstGeom prst="rect">
              <a:avLst/>
            </a:prstGeom>
            <a:solidFill>
              <a:srgbClr val="A9F5B6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Количество лиц, привлеченных к уголовной ответственности</a:t>
              </a:r>
            </a:p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по </a:t>
              </a:r>
              <a:r>
                <a:rPr lang="ru-RU" sz="1400" dirty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результатам рассмотрения указанных уведомлений</a:t>
              </a:r>
              <a:endPara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sp>
          <p:nvSpPr>
            <p:cNvPr id="126" name="Стрелка вверх 125"/>
            <p:cNvSpPr/>
            <p:nvPr/>
          </p:nvSpPr>
          <p:spPr>
            <a:xfrm flipV="1">
              <a:off x="4219445" y="4930712"/>
              <a:ext cx="490120" cy="650364"/>
            </a:xfrm>
            <a:prstGeom prst="upArrow">
              <a:avLst/>
            </a:prstGeom>
            <a:gradFill flip="none" rotWithShape="1">
              <a:gsLst>
                <a:gs pos="0">
                  <a:srgbClr val="A1DDF5"/>
                </a:gs>
                <a:gs pos="39000">
                  <a:srgbClr val="9BF3AA"/>
                </a:gs>
                <a:gs pos="100000">
                  <a:srgbClr val="66EC7C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796136" y="3616895"/>
              <a:ext cx="576064" cy="388168"/>
            </a:xfrm>
            <a:prstGeom prst="rect">
              <a:avLst/>
            </a:prstGeom>
            <a:solidFill>
              <a:srgbClr val="E9E66C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0</a:t>
              </a:r>
              <a:endParaRPr lang="ru-RU" sz="1600" b="1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endParaRPr>
            </a:p>
          </p:txBody>
        </p:sp>
        <p:cxnSp>
          <p:nvCxnSpPr>
            <p:cNvPr id="133" name="Прямая со стрелкой 132"/>
            <p:cNvCxnSpPr/>
            <p:nvPr/>
          </p:nvCxnSpPr>
          <p:spPr>
            <a:xfrm>
              <a:off x="6976238" y="4615390"/>
              <a:ext cx="692106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Прямоугольник 134"/>
            <p:cNvSpPr/>
            <p:nvPr/>
          </p:nvSpPr>
          <p:spPr>
            <a:xfrm>
              <a:off x="7674176" y="4438168"/>
              <a:ext cx="570838" cy="360040"/>
            </a:xfrm>
            <a:prstGeom prst="rect">
              <a:avLst/>
            </a:prstGeom>
            <a:solidFill>
              <a:srgbClr val="E9E66C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0</a:t>
              </a:r>
            </a:p>
          </p:txBody>
        </p:sp>
        <p:cxnSp>
          <p:nvCxnSpPr>
            <p:cNvPr id="138" name="Прямая со стрелкой 137"/>
            <p:cNvCxnSpPr/>
            <p:nvPr/>
          </p:nvCxnSpPr>
          <p:spPr>
            <a:xfrm>
              <a:off x="7181965" y="5877272"/>
              <a:ext cx="501780" cy="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Прямоугольник 138"/>
            <p:cNvSpPr/>
            <p:nvPr/>
          </p:nvSpPr>
          <p:spPr>
            <a:xfrm>
              <a:off x="7683745" y="5697252"/>
              <a:ext cx="570838" cy="360040"/>
            </a:xfrm>
            <a:prstGeom prst="rect">
              <a:avLst/>
            </a:prstGeom>
            <a:solidFill>
              <a:srgbClr val="E9E66C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Liberation Serif" pitchFamily="18" charset="0"/>
                  <a:ea typeface="Liberation Serif" pitchFamily="18" charset="0"/>
                  <a:cs typeface="Liberation Serif" pitchFamily="18" charset="0"/>
                </a:rPr>
                <a:t>0</a:t>
              </a: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6899136" y="2838076"/>
            <a:ext cx="1080120" cy="2501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год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531289" y="2847272"/>
            <a:ext cx="1071725" cy="247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год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7092280" y="3121798"/>
            <a:ext cx="576062" cy="315076"/>
          </a:xfrm>
          <a:prstGeom prst="rect">
            <a:avLst/>
          </a:prstGeom>
          <a:solidFill>
            <a:srgbClr val="E9E66C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endParaRPr lang="ru-RU" sz="1600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100" name="Прямая со стрелкой 99"/>
          <p:cNvCxnSpPr>
            <a:stCxn id="118" idx="3"/>
            <a:endCxn id="99" idx="1"/>
          </p:cNvCxnSpPr>
          <p:nvPr/>
        </p:nvCxnSpPr>
        <p:spPr>
          <a:xfrm>
            <a:off x="6372200" y="3279334"/>
            <a:ext cx="720080" cy="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7092280" y="3616894"/>
            <a:ext cx="581896" cy="388168"/>
          </a:xfrm>
          <a:prstGeom prst="rect">
            <a:avLst/>
          </a:prstGeom>
          <a:solidFill>
            <a:srgbClr val="E9E66C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endParaRPr lang="ru-RU" sz="1600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114" name="Прямая со стрелкой 113"/>
          <p:cNvCxnSpPr>
            <a:stCxn id="131" idx="3"/>
            <a:endCxn id="113" idx="1"/>
          </p:cNvCxnSpPr>
          <p:nvPr/>
        </p:nvCxnSpPr>
        <p:spPr>
          <a:xfrm flipV="1">
            <a:off x="6372200" y="3810978"/>
            <a:ext cx="720080" cy="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7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42771" y="692696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55055" y="836712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16632"/>
            <a:ext cx="8532440" cy="504081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Применение информационных технологий в деятельности по противодействию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коррупции</a:t>
            </a:r>
          </a:p>
          <a:p>
            <a:pPr algn="ctr"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endParaRPr lang="ru-RU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576" y="980728"/>
            <a:ext cx="3024336" cy="3017918"/>
          </a:xfrm>
          <a:prstGeom prst="roundRect">
            <a:avLst>
              <a:gd name="adj" fmla="val 2911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Представление сведений о доходах, расходах, об имуществе и обязательствах имущественного характера  осуществляется с использованием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специального программного обеспечения </a:t>
            </a:r>
          </a:p>
          <a:p>
            <a:pPr lvl="0" algn="ctr"/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«Справки БК»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1484" y="980728"/>
            <a:ext cx="2932924" cy="3528394"/>
          </a:xfrm>
          <a:prstGeom prst="roundRect">
            <a:avLst/>
          </a:prstGeom>
          <a:solidFill>
            <a:srgbClr val="AACBFC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При представлении сведений о доходах, расходах, об имуществе и обязательствах имущественного характера муниципальными служащими и руководителями учреждений, рекомендовано использовать </a:t>
            </a:r>
            <a:r>
              <a:rPr lang="ru-RU" sz="11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электронный сервис «Личный кабинет налогоплательщика для физических лиц» ФНС России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 flipV="1">
            <a:off x="5508104" y="6453335"/>
            <a:ext cx="4355976" cy="45719"/>
          </a:xfrm>
          <a:prstGeom prst="roundRect">
            <a:avLst/>
          </a:prstGeom>
          <a:solidFill>
            <a:srgbClr val="AACBFC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i="1" dirty="0">
              <a:solidFill>
                <a:srgbClr val="00206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rot="5400000">
            <a:off x="3764495" y="1575910"/>
            <a:ext cx="1406390" cy="7704857"/>
          </a:xfrm>
          <a:prstGeom prst="wedgeRoundRectCallout">
            <a:avLst>
              <a:gd name="adj1" fmla="val -86129"/>
              <a:gd name="adj2" fmla="val 975"/>
              <a:gd name="adj3" fmla="val 16667"/>
            </a:avLst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целях обеспечения соблюдения служащими запретов и исполнения обязанностей, установленных в целях противодействия коррупции, применяются возможности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электронного сервиса «Предоставление сведений из ЕГРЮЛ/ЕГРИП» ФНС России 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3867236" y="3645024"/>
            <a:ext cx="504056" cy="504056"/>
          </a:xfrm>
          <a:prstGeom prst="downArrow">
            <a:avLst/>
          </a:prstGeom>
          <a:solidFill>
            <a:srgbClr val="94B4FA"/>
          </a:solidFill>
          <a:ln>
            <a:solidFill>
              <a:srgbClr val="0B4EE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B4EE3"/>
                </a:solidFill>
              </a:ln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719711" y="3982510"/>
            <a:ext cx="504056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n>
                <a:solidFill>
                  <a:srgbClr val="0B4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406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79512" y="5961542"/>
            <a:ext cx="1584176" cy="84287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3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A1205C-317B-4AB1-ABED-5B05B666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57" y="916461"/>
            <a:ext cx="1928795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1886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1600" b="1" dirty="0" smtClean="0">
                <a:latin typeface="Liberation Serif" panose="02020603050405020304" pitchFamily="18" charset="0"/>
                <a:cs typeface="Times New Roman" pitchFamily="18" charset="0"/>
              </a:rPr>
              <a:t>Проведение контрольных мероприятий в финансово-бюджетной сфере, в сфере закупок для обеспечения муниципальных нужд</a:t>
            </a:r>
            <a:endParaRPr lang="ru-RU" sz="1600" b="1" i="1" dirty="0"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14127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4702" y="764705"/>
            <a:ext cx="6411793" cy="14937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В 2023 году Счетной палатой Пышминского городского округа проведены контрольные мероприятия:</a:t>
            </a:r>
          </a:p>
          <a:p>
            <a:pPr algn="just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- Проверка соблюдения установленного порядка управления и распоряжения муниципальным имуществом и земельными участками, находящимися в собственности Пышминского городского округа, и закрепленными на праве оперативного управления за МБУ ДО ПГО «Пышминский центр дополнительного образования»;</a:t>
            </a:r>
          </a:p>
          <a:p>
            <a:pPr algn="just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- Проверка использования бюджетных средств, направленных на организацию питания обучающихся, получающих начальное общее образование в муниципальных образовательных организациях Пышминского городского округа в 2022 году и истекшем периоде 2023 года.</a:t>
            </a:r>
            <a:endParaRPr lang="ru-RU" sz="1100" dirty="0"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64087" y="2294874"/>
            <a:ext cx="3672408" cy="379499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В рамках контроля в финансово-бюджетной </a:t>
            </a:r>
          </a:p>
          <a:p>
            <a:pPr algn="ctr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сфере, в соответствии с Планом проведения проверок, утвержденным приказом от 20.12.2022 № 70 за 12 месяцев текущего года проведены </a:t>
            </a:r>
            <a:r>
              <a:rPr lang="ru-RU" sz="1100" dirty="0">
                <a:latin typeface="Liberation Serif" panose="02020603050405020304" pitchFamily="18" charset="0"/>
                <a:cs typeface="Times New Roman" pitchFamily="18" charset="0"/>
              </a:rPr>
              <a:t>4</a:t>
            </a:r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 плановые проверки в отношении МБОУ ПГО «</a:t>
            </a:r>
            <a:r>
              <a:rPr lang="ru-RU" sz="1100" dirty="0" err="1" smtClean="0">
                <a:latin typeface="Liberation Serif" panose="02020603050405020304" pitchFamily="18" charset="0"/>
                <a:cs typeface="Times New Roman" pitchFamily="18" charset="0"/>
              </a:rPr>
              <a:t>Боровлянская</a:t>
            </a:r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 СОШ», МБОУ ПГО «</a:t>
            </a:r>
            <a:r>
              <a:rPr lang="ru-RU" sz="1100" dirty="0" err="1" smtClean="0">
                <a:latin typeface="Liberation Serif" panose="02020603050405020304" pitchFamily="18" charset="0"/>
                <a:cs typeface="Times New Roman" pitchFamily="18" charset="0"/>
              </a:rPr>
              <a:t>Черемышская</a:t>
            </a:r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 СОШ», МБУ ДО ПГО «Пышминская ДЮСШ», МБДОУ ПГО «Пышминский детский сад № 7».</a:t>
            </a:r>
          </a:p>
          <a:p>
            <a:pPr algn="ctr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По распоряжению администрации Пышминского городского округа проведена 1 внеплановая проверка в отношении МУП ПГО «</a:t>
            </a:r>
            <a:r>
              <a:rPr lang="ru-RU" sz="1100" dirty="0" err="1" smtClean="0">
                <a:latin typeface="Liberation Serif" panose="02020603050405020304" pitchFamily="18" charset="0"/>
                <a:cs typeface="Times New Roman" pitchFamily="18" charset="0"/>
              </a:rPr>
              <a:t>Водоканалсервис</a:t>
            </a:r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Объем проверенных в отчетном периоде бюджетных средств составил 186 354 984,7 руб.</a:t>
            </a:r>
          </a:p>
          <a:p>
            <a:pPr algn="ctr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Результаты проверок доведены до сведения главного распорядителя средств местного бюджета.</a:t>
            </a:r>
          </a:p>
          <a:p>
            <a:pPr algn="ctr"/>
            <a:r>
              <a:rPr lang="ru-RU" sz="1100" dirty="0" smtClean="0">
                <a:latin typeface="Liberation Serif" panose="02020603050405020304" pitchFamily="18" charset="0"/>
                <a:cs typeface="Times New Roman" pitchFamily="18" charset="0"/>
              </a:rPr>
              <a:t>Копии актов контрольного мероприятия направлены в Прокуратуру Пышминского района.</a:t>
            </a:r>
            <a:endParaRPr lang="ru-RU" sz="1100" dirty="0"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5850314"/>
            <a:ext cx="158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Информация о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контрольных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мероприятиях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39752" y="5589240"/>
            <a:ext cx="460851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Liberation Serif" panose="02020603050405020304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Официальный сайт Пышминского городского округа: </a:t>
            </a:r>
            <a:r>
              <a:rPr lang="ru-RU" sz="1200" dirty="0" err="1" smtClean="0">
                <a:latin typeface="Liberation Serif" panose="02020603050405020304" pitchFamily="18" charset="0"/>
                <a:cs typeface="Times New Roman" pitchFamily="18" charset="0"/>
              </a:rPr>
              <a:t>пышминский-го.рф</a:t>
            </a: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latin typeface="Liberation Serif" panose="02020603050405020304" pitchFamily="18" charset="0"/>
                <a:cs typeface="Times New Roman" pitchFamily="18" charset="0"/>
              </a:rPr>
              <a:t>oms</a:t>
            </a:r>
            <a:r>
              <a:rPr lang="en-US" sz="1200" dirty="0" smtClean="0">
                <a:latin typeface="Liberation Serif" panose="02020603050405020304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latin typeface="Liberation Serif" panose="02020603050405020304" pitchFamily="18" charset="0"/>
                <a:cs typeface="Times New Roman" pitchFamily="18" charset="0"/>
              </a:rPr>
              <a:t>administratsiya</a:t>
            </a:r>
            <a:r>
              <a:rPr lang="en-US" sz="1200" dirty="0" smtClean="0">
                <a:latin typeface="Liberation Serif" panose="02020603050405020304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latin typeface="Liberation Serif" panose="02020603050405020304" pitchFamily="18" charset="0"/>
                <a:cs typeface="Times New Roman" pitchFamily="18" charset="0"/>
              </a:rPr>
              <a:t>rezultaty_proverok</a:t>
            </a:r>
            <a:r>
              <a:rPr lang="en-US" sz="1200" dirty="0" smtClean="0">
                <a:latin typeface="Liberation Serif" panose="02020603050405020304" pitchFamily="18" charset="0"/>
                <a:cs typeface="Times New Roman" pitchFamily="18" charset="0"/>
              </a:rPr>
              <a:t>/</a:t>
            </a:r>
            <a:endParaRPr lang="ru-RU" sz="1200" dirty="0" smtClean="0">
              <a:latin typeface="Liberation Serif" panose="02020603050405020304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Официальный сайт Счетной палаты Пышминского городского округа: </a:t>
            </a:r>
            <a:r>
              <a:rPr lang="en-US" sz="1200" dirty="0" smtClean="0">
                <a:latin typeface="Liberation Serif" panose="02020603050405020304" pitchFamily="18" charset="0"/>
                <a:cs typeface="Times New Roman" pitchFamily="18" charset="0"/>
              </a:rPr>
              <a:t>http://sppyshgo.ru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928121" y="5999856"/>
            <a:ext cx="401206" cy="18002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907704" y="6399024"/>
            <a:ext cx="401206" cy="18002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6006" y="2356621"/>
            <a:ext cx="5094065" cy="35684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2023 году в соответствии с Планом  проведения проверок,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утвержденным приказом от 16.12.2022 №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6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1, Финансовым управлением осуществлено 6 плановых проверок в отношении МБОО ПГО «</a:t>
            </a:r>
            <a:r>
              <a:rPr lang="ru-RU" sz="11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Талицкая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НОШ» , МБОО ПГО «</a:t>
            </a:r>
            <a:r>
              <a:rPr lang="ru-RU" sz="11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Тимохинская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НОШ», МКУ ПГО «ХЭС», МБДОУ ПГО «</a:t>
            </a:r>
            <a:r>
              <a:rPr lang="ru-RU" sz="11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Боровлянский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детский сад», МБДОУ ПГО «</a:t>
            </a:r>
            <a:r>
              <a:rPr lang="ru-RU" sz="11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Чупинский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детский сад», МБОУ ПГО «</a:t>
            </a:r>
            <a:r>
              <a:rPr lang="ru-RU" sz="110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Трифоновская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СОШ» 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ходе проведенных проверок установлено, что закупки заказчиками осуществлялись посредством проведения электронных аукционов и путем заключения контрактов с единственными поставщиками в соответствии с пунктами 4,5,8,29 части 1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</a:rPr>
              <a:t>статьи 96 Закона о контрактной 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системе.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Проверена 1181 закупка по заключенным договорам на общую сумму 48 052 430,22 рублей.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Информация о результатах проверок и план проверок на 2023 год в установленные сроки опубликованы на официально сайте ЕИС РФ, также на официальном сайте Пышминского городского округа. 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Акты проверок, в установленном порядке, направлены субъектам проверок.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Для информирования и принятия мер реагирования, информация по результатам проверок направлена главному распорядителю средств бюджета по подведомственным организациям.</a:t>
            </a:r>
          </a:p>
        </p:txBody>
      </p:sp>
    </p:spTree>
    <p:extLst>
      <p:ext uri="{BB962C8B-B14F-4D97-AF65-F5344CB8AC3E}">
        <p14:creationId xmlns:p14="http://schemas.microsoft.com/office/powerpoint/2010/main" val="315872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475656" y="2132856"/>
            <a:ext cx="7056784" cy="72008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864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 </a:t>
            </a:r>
            <a:r>
              <a:rPr lang="ru-RU" sz="2000" b="1" i="1" dirty="0" smtClean="0"/>
              <a:t>Предупреждение коррупции в сфере муниципальных закупок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068960"/>
            <a:ext cx="2718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Выявление личной заинтересованности при осуществлении закупок 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7864" y="1268760"/>
            <a:ext cx="22782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оценки коррупционных рисков при осуществлении закупок для муниципальных нужд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4437112"/>
            <a:ext cx="2520424" cy="85958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Разработка профилей лиц, участвующих в осуществлении закупок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1340768"/>
            <a:ext cx="2484226" cy="95410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Разработка карты коррупционных рисков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56176" y="1268760"/>
            <a:ext cx="2484226" cy="10981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Разработка плана по минимизации коррупционных рисков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652120" y="1772816"/>
            <a:ext cx="401206" cy="18002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2915816" y="1772816"/>
            <a:ext cx="401206" cy="18002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2852936"/>
            <a:ext cx="2592288" cy="25202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Определение порядка предоставления информации о закупках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должностным лицам, ответственным за работу по выявлению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личной заинтересованности при осуществлении таких закупок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0800000">
            <a:off x="2843808" y="3356992"/>
            <a:ext cx="401206" cy="18002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4173375" y="4043649"/>
            <a:ext cx="401206" cy="18002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84168" y="2852936"/>
            <a:ext cx="2915816" cy="26642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Утверждение Плана мероприятий по выявлению личной заинтересованности руководителей и работников муниципальных учреждений при осуществлении закупок, которая приводит или может привести к конфликту интересов </a:t>
            </a:r>
          </a:p>
        </p:txBody>
      </p:sp>
      <p:sp>
        <p:nvSpPr>
          <p:cNvPr id="33" name="Стрелка вправо 32"/>
          <p:cNvSpPr/>
          <p:nvPr/>
        </p:nvSpPr>
        <p:spPr>
          <a:xfrm>
            <a:off x="5652120" y="3356992"/>
            <a:ext cx="401206" cy="180020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858" y="44624"/>
            <a:ext cx="8481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Количество муниципальных служащих, прошедших обучение по антикоррупционной тематике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060848"/>
            <a:ext cx="2743977" cy="170076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муниципальных служащих, в обязанности которых входит участие по противодействию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коррупции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4128" y="2060848"/>
            <a:ext cx="3060848" cy="16864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муниципальных служащих,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впервые поступивших на должности муниципальной службы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6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55776" y="4437112"/>
            <a:ext cx="4104456" cy="18722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Количество обученных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муниципальных  </a:t>
            </a: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служащих, в должностные обязанности которых входит участие в проведении закупок товаров, работ,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услуг для обеспечения муниципальных </a:t>
            </a:r>
            <a:r>
              <a:rPr lang="ru-RU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нужд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14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2200" b="1" cap="none" dirty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о </a:t>
            </a:r>
            <a:r>
              <a:rPr lang="ru-RU" sz="2200" b="1" cap="none" dirty="0" smtClean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взаимодействии с </a:t>
            </a:r>
            <a:r>
              <a:rPr lang="ru-RU" sz="2200" b="1" cap="none" dirty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средствами массовой информации </a:t>
            </a:r>
            <a:br>
              <a:rPr lang="ru-RU" sz="2200" b="1" cap="none" dirty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200" b="1" cap="none" dirty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200" b="1" cap="none" dirty="0" smtClean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</a:t>
            </a:r>
            <a:r>
              <a:rPr lang="ru-RU" sz="2200" b="1" cap="none" dirty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r>
              <a:rPr lang="ru-RU" sz="1800" b="1" cap="none" dirty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800" b="1" cap="none" dirty="0">
                <a:solidFill>
                  <a:prstClr val="black"/>
                </a:solidFill>
                <a:effectLst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072820" cy="19204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128587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295400"/>
            <a:ext cx="5472608" cy="4365848"/>
          </a:xfrm>
          <a:prstGeom prst="round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Информация о реализации мер по противодействию коррупции в Пышминском городском округе ежеквартально размещается на официальном сайте Пышминского городского округа и в газете «Пышминские вести».</a:t>
            </a: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газете «Пышминские вести» за 2023 год опубликовано 19 материалов антикоррупционной направленности,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официальной странице газеты в социальной сети «</a:t>
            </a:r>
            <a:r>
              <a:rPr lang="ru-RU" sz="1600" dirty="0" err="1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Вконтакте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» в сети Интернет опубликовано 6 постов антикоррупционной </a:t>
            </a:r>
            <a:r>
              <a:rPr lang="ru-RU" sz="1600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направленности.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56 материалов по противодействию коррупции, в виде социальных роликов, размещено на информационном портале Пышминского городского округа «Твой район».</a:t>
            </a:r>
          </a:p>
          <a:p>
            <a:pPr lvl="0" algn="ctr"/>
            <a:endParaRPr lang="ru-RU" sz="1600" dirty="0" smtClean="0">
              <a:solidFill>
                <a:prstClr val="black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Взаимодействие с институтами  гражданского общества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686800" cy="5040560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Взаимодействие с институтами  гражданского общества  является одним из важнейших направлений в сфере противодействия коррупции, представляя собой один из механизмов общественного контроля в сфере противодействия коррупции.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 с институтами гражданского общества в сфере противодействия коррупции подразделяются на взаимодействие информационное, организационное  и экономическое.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Представители общественности входят в состав почти всех коллегиальных органов администрации Пышминского городского округа.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целях повышения  эффективности мер  по предупреждению, выявлению и пресечению коррупционных проявлений  между администрацией  Пышминского городского округа  и   Общественной организацией  ветеранов войны, труда, боевых действий, государственной службы, пенсионеров Пышминского городского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 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некоммерческой  организацией Пышминского городского округа  «Станичное казачье общество «Станица Пышминская» заключено СОГЛАШЕНИЕ   о взаимодействии.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2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1464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8100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0"/>
            <a:ext cx="4211960" cy="1563960"/>
          </a:xfrm>
        </p:spPr>
        <p:txBody>
          <a:bodyPr/>
          <a:lstStyle/>
          <a:p>
            <a:pPr lvl="0" eaLnBrk="1" fontAlgn="auto" hangingPunct="1">
              <a:lnSpc>
                <a:spcPct val="90000"/>
              </a:lnSpc>
              <a:spcAft>
                <a:spcPts val="0"/>
              </a:spcAft>
            </a:pPr>
            <a:r>
              <a:rPr lang="ru-RU" sz="2400" b="1" kern="12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Социологические </a:t>
            </a:r>
            <a:r>
              <a:rPr lang="ru-RU" sz="2400" b="1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опросы </a:t>
            </a:r>
            <a:r>
              <a:rPr lang="ru-RU" sz="2400" b="1" kern="12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12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2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kern="1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уровне коррупции</a:t>
            </a:r>
            <a:r>
              <a:rPr lang="ru-RU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kern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kern="12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/>
            </a:r>
            <a:br>
              <a:rPr lang="ru-RU" sz="2400" kern="1200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</a:br>
            <a:endParaRPr lang="ru-RU" sz="2800" dirty="0"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432048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 smtClean="0">
                <a:latin typeface="Liberation Serif" pitchFamily="18" charset="0"/>
              </a:rPr>
              <a:t>При </a:t>
            </a:r>
            <a:r>
              <a:rPr lang="ru-RU" sz="1600" dirty="0">
                <a:latin typeface="Liberation Serif" pitchFamily="18" charset="0"/>
              </a:rPr>
              <a:t>анализе качественных показателей 5,3% </a:t>
            </a:r>
            <a:r>
              <a:rPr lang="ru-RU" sz="1600" dirty="0" smtClean="0">
                <a:latin typeface="Liberation Serif" pitchFamily="18" charset="0"/>
              </a:rPr>
              <a:t>респондентов </a:t>
            </a:r>
            <a:r>
              <a:rPr lang="ru-RU" sz="1600" dirty="0">
                <a:latin typeface="Liberation Serif" pitchFamily="18" charset="0"/>
              </a:rPr>
              <a:t>на вопрос «В какую сторону за последний год изменился уровень коррупции, если судить по Вашему опыту, опыту близких, знакомых, по рассказам окружающих» поставили отметку в графе «уменьшился», 31,6% </a:t>
            </a:r>
            <a:r>
              <a:rPr lang="ru-RU" sz="1600" dirty="0" smtClean="0">
                <a:latin typeface="Liberation Serif" pitchFamily="18" charset="0"/>
              </a:rPr>
              <a:t>- </a:t>
            </a:r>
            <a:r>
              <a:rPr lang="ru-RU" sz="1600" dirty="0">
                <a:latin typeface="Liberation Serif" pitchFamily="18" charset="0"/>
              </a:rPr>
              <a:t>«затрудняюсь с ответом», 31,6 % </a:t>
            </a:r>
            <a:r>
              <a:rPr lang="ru-RU" sz="1600" dirty="0" smtClean="0">
                <a:latin typeface="Liberation Serif" pitchFamily="18" charset="0"/>
              </a:rPr>
              <a:t>отметили</a:t>
            </a:r>
            <a:r>
              <a:rPr lang="ru-RU" sz="1600" dirty="0">
                <a:latin typeface="Liberation Serif" pitchFamily="18" charset="0"/>
              </a:rPr>
              <a:t>, что в Пышминском районе уровень коррупции остался прежний.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Чаще </a:t>
            </a:r>
            <a:r>
              <a:rPr lang="ru-RU" sz="16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респонденты говорят о средней или высокой  эффективности антикоррупционных мер в Пышминском  городском округе.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268760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Liberation Serif" panose="02020603050405020304" pitchFamily="18" charset="0"/>
              </a:rPr>
              <a:t>В какую сторону за последний год изменился уровень коррупции в Вашем населенном пункте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4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800199"/>
          </a:xfrm>
        </p:spPr>
        <p:txBody>
          <a:bodyPr/>
          <a:lstStyle/>
          <a:p>
            <a:r>
              <a:rPr lang="ru-RU" sz="18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Информация о результатах выполнения Плана мероприятий </a:t>
            </a:r>
            <a:r>
              <a:rPr lang="ru-RU" sz="1800" kern="12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ru-RU" sz="18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по противодействию коррупции размещается  </a:t>
            </a:r>
            <a:r>
              <a:rPr lang="ru-RU" sz="1800" kern="12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на </a:t>
            </a:r>
            <a:r>
              <a:rPr lang="ru-RU" sz="18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официальном </a:t>
            </a:r>
            <a:r>
              <a:rPr lang="ru-RU" sz="1800" kern="12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сайте Пышминского </a:t>
            </a:r>
            <a:r>
              <a:rPr lang="ru-RU" sz="18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городского округа в сети Интернет (</a:t>
            </a:r>
            <a:r>
              <a:rPr lang="en-US" sz="1800" kern="1200" dirty="0">
                <a:solidFill>
                  <a:prstClr val="black"/>
                </a:solidFill>
                <a:ea typeface="+mn-ea"/>
                <a:cs typeface="Arial" pitchFamily="34" charset="0"/>
              </a:rPr>
              <a:t>www.</a:t>
            </a:r>
            <a:r>
              <a:rPr lang="ru-RU" sz="1800" kern="1200" dirty="0" err="1">
                <a:solidFill>
                  <a:prstClr val="black"/>
                </a:solidFill>
                <a:ea typeface="+mn-ea"/>
                <a:cs typeface="Arial" pitchFamily="34" charset="0"/>
              </a:rPr>
              <a:t>пышминский-го.рф</a:t>
            </a:r>
            <a:r>
              <a:rPr lang="ru-RU" sz="1800" kern="1200" dirty="0" smtClean="0">
                <a:solidFill>
                  <a:prstClr val="black"/>
                </a:solidFill>
                <a:ea typeface="+mn-ea"/>
                <a:cs typeface="Arial" pitchFamily="34" charset="0"/>
              </a:rPr>
              <a:t>)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657\Downloads\2023-02-01_10-13-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96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ПЛАН МЕРОПРИЯТИЙ ПО ПРОТИВОДЕЙСТВИЮ КОРРУПЦИИ В ПЫШМИНСКОМ ГОРОДСКОМ ОКРУГЕ НА 2021-2024 ГОДЫ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124744"/>
            <a:ext cx="5904656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Включает 86 мероприятий по направлениям:</a:t>
            </a:r>
            <a:endParaRPr lang="ru-RU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060848"/>
            <a:ext cx="8640960" cy="4797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Wingdings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Совершенствование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нормативного правового обеспечения деятельности по противодействию коррупции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результативности антикоррупционной экспертизы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муниципальных нормативных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правовых актов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Пышминского городского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округа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проектов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муниципальных нормативных правовых актов Пышминского городского округа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Совершенствование </a:t>
            </a: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работы по профилактике коррупционных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правонарушений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качества профессиональной подготовки специалистов в сфере  организации противодействия и  непосредственного противодействия коррупции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Совершенствование системы учета  муниципального имущества и оценки эффективности  его использования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Противодействие коррупции в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бюджетной сфере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Совершенствование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условий, процедур и механизмов муниципальных закупок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Внедрение в деятельность органов местного самоуправления Пышминского городского округа инновационных технологий, повышающих объективность  и обеспечивающих прозрачность при принятии нормативных правовых актов и управленческих решений, а также  обеспечивающих межведомственное электронное взаимодействие и взаимодействие с гражданами и организациями в рамках оказания муниципальных услуг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Устранение необоснованных запретов и ограничений в области экономической  деятельности, повышение доступности и качества предоставления муниципальных услуг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Совершенствование  работы  по предупреждению коррупции в муниципальных организациях Пышминского городского округа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Повышение  результативности  и эффективности  работы с обращениями граждан  и организаций  по фактам коррупции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открытости деятельности органов местного самоуправления  Пышминского городского округа, обеспечение  права граждан на доступ к информации о деятельности  органов местного самоуправления в сфере противодействия коррупции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в обществе нетерпимости к коррупционному поведению, правовое просвещение населения в сфере противодействия коррупции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Антикоррупционное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просвещение обучающихся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Обеспечение участия институтов гражданского общества в противодействии коррупции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Мониторинг состояния и эффективности противодействия коррупции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Организационное обеспечение деятельности по противодействию коррупции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Исполнение мероприятий национального плана противодействия коррупции на 2021–2024 годы, утвержденного указом Президента Российской Федерации от 16 августа 2021 года № 478 «О национальном плане противодействия коррупции на 2021–2024 годы»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45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5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5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0" dur="5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6" dur="5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4" dur="5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6" dur="5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0" dur="5000" fill="hold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42771" y="692696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55055" y="836712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611560" y="188913"/>
            <a:ext cx="8532440" cy="431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Проведение антикоррупционной экспертизы</a:t>
            </a:r>
            <a:br>
              <a:rPr lang="ru-RU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endParaRPr lang="ru-RU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54508" y="3428999"/>
            <a:ext cx="3852936" cy="569647"/>
          </a:xfrm>
          <a:prstGeom prst="roundRect">
            <a:avLst>
              <a:gd name="adj" fmla="val 17927"/>
            </a:avLst>
          </a:prstGeom>
          <a:solidFill>
            <a:srgbClr val="66FFFF"/>
          </a:solidFill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НЕЗАВИСИМАЯ АНТИКОРРУПЦИОННАЯ ЭКСПЕРТИЗА</a:t>
            </a:r>
            <a:endParaRPr lang="ru-RU" sz="1100" i="1" dirty="0">
              <a:solidFill>
                <a:srgbClr val="00206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rot="5400000">
            <a:off x="6061305" y="3168567"/>
            <a:ext cx="1584176" cy="4265287"/>
          </a:xfrm>
          <a:prstGeom prst="wedgeRoundRectCallout">
            <a:avLst>
              <a:gd name="adj1" fmla="val -63294"/>
              <a:gd name="adj2" fmla="val 933"/>
              <a:gd name="adj3" fmla="val 16667"/>
            </a:avLst>
          </a:prstGeom>
          <a:solidFill>
            <a:srgbClr val="66FFFF"/>
          </a:solidFill>
          <a:ln>
            <a:solidFill>
              <a:srgbClr val="0A46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pPr algn="just">
              <a:defRPr/>
            </a:pPr>
            <a:r>
              <a:rPr lang="ru-RU" sz="11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 органы местного самоуправления </a:t>
            </a:r>
            <a:r>
              <a:rPr lang="ru-RU" sz="11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Пышминского городского округа  за </a:t>
            </a:r>
            <a:r>
              <a:rPr lang="ru-RU" sz="11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период с 1 января </a:t>
            </a:r>
            <a:r>
              <a:rPr lang="ru-RU" sz="11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2023 </a:t>
            </a:r>
            <a:r>
              <a:rPr lang="ru-RU" sz="11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года по </a:t>
            </a:r>
            <a:r>
              <a:rPr lang="ru-RU" sz="11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31 </a:t>
            </a:r>
            <a:r>
              <a:rPr lang="ru-RU" sz="11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декабря </a:t>
            </a:r>
            <a:r>
              <a:rPr lang="ru-RU" sz="11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2023 </a:t>
            </a:r>
            <a:r>
              <a:rPr lang="ru-RU" sz="11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года </a:t>
            </a:r>
            <a:r>
              <a:rPr lang="ru-RU" sz="11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заключений </a:t>
            </a:r>
            <a:r>
              <a:rPr lang="ru-RU" sz="11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по итогам независимой антикоррупционной экспертизы </a:t>
            </a:r>
            <a:r>
              <a:rPr lang="ru-RU" sz="11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проектов правовых актов не </a:t>
            </a:r>
            <a:r>
              <a:rPr lang="ru-RU" sz="11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поступало.</a:t>
            </a:r>
            <a:endParaRPr lang="ru-RU" sz="1100" b="1" dirty="0">
              <a:solidFill>
                <a:srgbClr val="00206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5576" y="764704"/>
            <a:ext cx="7776864" cy="864096"/>
          </a:xfrm>
          <a:prstGeom prst="roundRect">
            <a:avLst>
              <a:gd name="adj" fmla="val 29117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b="1" dirty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рамках реализации предусмотренных планом противодействия коррупции  на территории Пышминского городского округа мероприятий нормативно-правового и организационного обеспечения антикоррупционной деятельности в отчетном периоде проведена работа по совершенствованию нормативной базы в области противодействия коррупции, приведению ее в соответствие федеральному законодательству.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3568" y="2060848"/>
            <a:ext cx="7560839" cy="1080120"/>
          </a:xfrm>
          <a:prstGeom prst="roundRect">
            <a:avLst/>
          </a:prstGeom>
          <a:solidFill>
            <a:srgbClr val="AACBFC"/>
          </a:solidFill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ru-RU" sz="1100" b="1" dirty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нормативных правовых актов (проектов нормативных правовых актов) в рамках реализации полномочий, установленных Федеральным законом от 17 июля 2009 года № 172-ФЗ «Об антикоррупционной экспертизе нормативных правовых актов и проектов нормативных правовых актов», проводится прокуратурой Пышминского района,  главным управлением Министерства юстиции Российской Федерации по Свердловской области, органами местного самоуправления Пышминского городского округа.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rot="5400000">
            <a:off x="1402045" y="2776114"/>
            <a:ext cx="1731398" cy="4176464"/>
          </a:xfrm>
          <a:prstGeom prst="wedgeRoundRectCallout">
            <a:avLst>
              <a:gd name="adj1" fmla="val -86129"/>
              <a:gd name="adj2" fmla="val 975"/>
              <a:gd name="adj3" fmla="val 16667"/>
            </a:avLst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anchor="ctr" anchorCtr="1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обеспечения </a:t>
            </a:r>
            <a:r>
              <a:rPr lang="ru-RU" sz="1100" dirty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возможности общественного обсуждения и проведения независимой </a:t>
            </a:r>
            <a:r>
              <a:rPr lang="ru-RU" sz="1100" b="1" dirty="0">
                <a:solidFill>
                  <a:srgbClr val="00206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антикоррупционной экспертизы проектов нормативных правовых актов, разработчиками которых являются органы местного самоуправления Пышминского городского округа, на официальном сайте Пышминского городского округа  создан раздел  «Общественное обсуждение».</a:t>
            </a:r>
            <a:endParaRPr lang="ru-RU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8154905" y="1628800"/>
            <a:ext cx="504056" cy="504056"/>
          </a:xfrm>
          <a:prstGeom prst="downArrow">
            <a:avLst/>
          </a:prstGeom>
          <a:solidFill>
            <a:srgbClr val="94B4FA"/>
          </a:solidFill>
          <a:ln>
            <a:solidFill>
              <a:srgbClr val="0B4EE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B4EE3"/>
                </a:solidFill>
              </a:ln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8532440" y="3801812"/>
            <a:ext cx="504056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n>
                <a:solidFill>
                  <a:srgbClr val="0B4EE3"/>
                </a:solidFill>
              </a:ln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2771800" y="3303291"/>
            <a:ext cx="504056" cy="50405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B4EE3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82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84225" y="1844675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2000" b="1" i="1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fontAlgn="base" hangingPunct="0">
              <a:lnSpc>
                <a:spcPct val="115000"/>
              </a:lnSpc>
              <a:spcBef>
                <a:spcPct val="0"/>
              </a:spcBef>
              <a:defRPr/>
            </a:pPr>
            <a:r>
              <a:rPr lang="ru-RU" sz="2000" i="1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0FF"/>
              </a:solidFill>
              <a:ea typeface="Calibri" pitchFamily="34" charset="0"/>
              <a:cs typeface="Times New Roman" pitchFamily="18" charset="0"/>
            </a:endParaRP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i="1" dirty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2275" y="868363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92275" y="7651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971550" y="193675"/>
            <a:ext cx="7772400" cy="576263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НЕЗАВИСИМАЯ АНТИКОРРУПЦИОННАЯ ЭКСПЕРТИЗА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НОРМАТИВНЫХ ПРАВОВЫХ АКТОВ И ИХ ПРОЕКТОВ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45192" y="2852936"/>
            <a:ext cx="3312368" cy="889273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CC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НЕЗАВИСИМЫЕ ЭКСПЕРТЫ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986300"/>
            <a:ext cx="4104456" cy="72008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00CC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ОРГАНЫ МЕСТНОГО САМОУПРАВЛЕНИЯ</a:t>
            </a:r>
          </a:p>
        </p:txBody>
      </p:sp>
      <p:sp>
        <p:nvSpPr>
          <p:cNvPr id="22" name="Штриховая стрелка вправо 21"/>
          <p:cNvSpPr/>
          <p:nvPr/>
        </p:nvSpPr>
        <p:spPr>
          <a:xfrm rot="7373225">
            <a:off x="6311573" y="1581952"/>
            <a:ext cx="1562828" cy="1392146"/>
          </a:xfrm>
          <a:prstGeom prst="strip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Уведомления</a:t>
            </a: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825" y="3933825"/>
            <a:ext cx="25923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6444" y="3551238"/>
            <a:ext cx="2392179" cy="18002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5" name="Штриховая стрелка вправо 24"/>
          <p:cNvSpPr/>
          <p:nvPr/>
        </p:nvSpPr>
        <p:spPr>
          <a:xfrm rot="5400000">
            <a:off x="5502687" y="2201031"/>
            <a:ext cx="409575" cy="563563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1034" y="3742209"/>
            <a:ext cx="2392179" cy="1800200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4488" y="3841681"/>
            <a:ext cx="3588269" cy="2495103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2014 год –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2015 год –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2016 год –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заключений</a:t>
            </a:r>
            <a:endParaRPr lang="en-US" sz="1400" dirty="0" smtClean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2017 год –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2018 год –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2019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2020 год - </a:t>
            </a:r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заключений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 год – </a:t>
            </a:r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год – </a:t>
            </a:r>
            <a:r>
              <a:rPr lang="ru-RU" sz="1400" b="1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заключений</a:t>
            </a: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6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– </a:t>
            </a:r>
            <a:r>
              <a:rPr lang="ru-RU" sz="1600" b="1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16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заключений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КОМИССИИ:</a:t>
            </a:r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908720"/>
            <a:ext cx="5620119" cy="108012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 smtClean="0"/>
              <a:t>Комиссия по координации работы по противодействию коррупции в Пышминском городском округе</a:t>
            </a:r>
          </a:p>
          <a:p>
            <a:pPr algn="ctr"/>
            <a:r>
              <a:rPr lang="ru-RU" sz="1400" dirty="0" smtClean="0"/>
              <a:t> 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264" y="2304192"/>
            <a:ext cx="5112607" cy="1916896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just"/>
            <a:r>
              <a:rPr lang="ru-RU" sz="1400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Создана постановлением администрации Пышминского городского округа от 18.01.2016 № 08 «О преобразовании комиссии по противодействию коррупции в Пышминском городском округе по координации работы по противодействию коррупции в Пышминском городском округе и об утверждении состава комиссии по координации работы по противодействию коррупции в Пышминском городском округе».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2150425"/>
            <a:ext cx="3446166" cy="120656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400" dirty="0">
                <a:latin typeface="Liberation Serif" panose="02020603050405020304" pitchFamily="18" charset="0"/>
                <a:cs typeface="Times New Roman" pitchFamily="18" charset="0"/>
              </a:rPr>
              <a:t>Положение о комиссии утверждено постановлением администрации  Пышминского городского округа от </a:t>
            </a:r>
            <a:r>
              <a:rPr lang="ru-RU" sz="1400" dirty="0" smtClean="0">
                <a:latin typeface="Liberation Serif" panose="02020603050405020304" pitchFamily="18" charset="0"/>
                <a:cs typeface="Times New Roman" pitchFamily="18" charset="0"/>
              </a:rPr>
              <a:t>10.01.2023 </a:t>
            </a:r>
            <a:r>
              <a:rPr lang="ru-RU" sz="1400" dirty="0">
                <a:latin typeface="Liberation Serif" panose="02020603050405020304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latin typeface="Liberation Serif" panose="02020603050405020304" pitchFamily="18" charset="0"/>
                <a:cs typeface="Times New Roman" pitchFamily="18" charset="0"/>
              </a:rPr>
              <a:t>9</a:t>
            </a:r>
            <a:endParaRPr lang="ru-RU" sz="1400" dirty="0"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2140" y="4512955"/>
            <a:ext cx="2169415" cy="2203507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</a:t>
            </a:r>
            <a:b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СОБЛЮДЕНИЮ ТРЕБОВАНИЙ </a:t>
            </a:r>
            <a:b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СЛУЖЕБНОМУ ПОВЕДЕНИЮ </a:t>
            </a:r>
            <a:b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УРЕГУЛИРОВАНИЮ КОНФЛИКТА ИНТЕРЕСОВ </a:t>
            </a:r>
            <a:b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 АДМИНИСТРАЦИИ ПЫШМИНСКОГО ГОРОДСКОГО ОКРУГА</a:t>
            </a:r>
            <a:endParaRPr lang="ru-RU" sz="1000" b="1" kern="0" dirty="0">
              <a:solidFill>
                <a:srgbClr val="2E40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9792" y="4660835"/>
            <a:ext cx="2153861" cy="2133988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</a:t>
            </a:r>
            <a:br>
              <a:rPr lang="ru-RU" sz="10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СОБЛЮДЕНИЮ ТРЕБОВАНИЙ </a:t>
            </a:r>
            <a:br>
              <a:rPr lang="ru-RU" sz="10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СЛУЖЕБНОМУ ПОВЕДЕНИЮ </a:t>
            </a:r>
            <a:br>
              <a:rPr lang="ru-RU" sz="10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0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 МУНИЦИПАЛЬНЫХ УЧРЕЖДЕНИЙ И ПРЕДПРИЯТИЙ ПЫШМИНСКОГО ГОРОДСКОГО ОКРУГА</a:t>
            </a:r>
            <a:endParaRPr lang="ru-RU" sz="1000" b="1" kern="0" dirty="0">
              <a:solidFill>
                <a:srgbClr val="2E40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0112" y="3429000"/>
            <a:ext cx="3427767" cy="1716467"/>
          </a:xfrm>
          <a:prstGeom prst="roundRect">
            <a:avLst/>
          </a:prstGeom>
          <a:gradFill rotWithShape="1">
            <a:gsLst>
              <a:gs pos="0">
                <a:srgbClr val="AAE2CA">
                  <a:tint val="50000"/>
                  <a:satMod val="300000"/>
                </a:srgbClr>
              </a:gs>
              <a:gs pos="35000">
                <a:srgbClr val="AAE2CA">
                  <a:tint val="37000"/>
                  <a:satMod val="300000"/>
                </a:srgbClr>
              </a:gs>
              <a:gs pos="100000">
                <a:srgbClr val="AAE2C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AE2C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>
              <a:defRPr/>
            </a:pPr>
            <a:r>
              <a:rPr lang="ru-RU" sz="1200" b="1" kern="0" dirty="0" smtClean="0">
                <a:solidFill>
                  <a:srgbClr val="00CC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ОРГАНЫ МЕСТНОГО САМОУПРАВЛЕНИЯ</a:t>
            </a:r>
          </a:p>
          <a:p>
            <a:pPr marL="228600" indent="-228600">
              <a:buAutoNum type="arabicPeriod"/>
              <a:defRPr/>
            </a:pPr>
            <a:r>
              <a:rPr lang="ru-RU" sz="1200" b="1" kern="0" dirty="0" smtClean="0">
                <a:solidFill>
                  <a:srgbClr val="00CC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Глава Пышминского городского округа</a:t>
            </a:r>
            <a:endParaRPr lang="ru-RU" sz="1200" b="1" kern="0" dirty="0">
              <a:solidFill>
                <a:srgbClr val="00CC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marL="228600" indent="-228600">
              <a:buAutoNum type="arabicPeriod"/>
              <a:defRPr/>
            </a:pPr>
            <a:r>
              <a:rPr lang="ru-RU" sz="1200" b="1" kern="0" dirty="0" smtClean="0">
                <a:solidFill>
                  <a:srgbClr val="00CC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Администрация Пышминского городского округа</a:t>
            </a:r>
          </a:p>
          <a:p>
            <a:pPr marL="228600" indent="-228600">
              <a:buAutoNum type="arabicPeriod"/>
              <a:defRPr/>
            </a:pPr>
            <a:r>
              <a:rPr lang="ru-RU" sz="1200" b="1" kern="0" dirty="0" smtClean="0">
                <a:solidFill>
                  <a:srgbClr val="00CC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Дума Пышминского городского округа</a:t>
            </a:r>
          </a:p>
          <a:p>
            <a:pPr marL="228600" indent="-228600">
              <a:buAutoNum type="arabicPeriod"/>
              <a:defRPr/>
            </a:pPr>
            <a:r>
              <a:rPr lang="ru-RU" sz="1200" b="1" kern="0" dirty="0" smtClean="0">
                <a:solidFill>
                  <a:srgbClr val="00CC9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Счетная палата Пышминского городского округа</a:t>
            </a:r>
            <a:endParaRPr lang="ru-RU" sz="1200" b="1" kern="0" dirty="0">
              <a:solidFill>
                <a:srgbClr val="00CC9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4872" y="5271165"/>
            <a:ext cx="3164772" cy="1445298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ПО СОБЛЮДЕНИЮ ТРЕБОВАНИЙ К СЛУЖЕБНОМУ ПОВЕДЕНИЮ СЛУЖАЩИХ </a:t>
            </a:r>
            <a:br>
              <a:rPr lang="ru-RU" sz="11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100" b="1" kern="0" dirty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УРЕГУЛИРОВАНИЮ КОНФЛИКТА </a:t>
            </a:r>
            <a:r>
              <a:rPr lang="ru-RU" sz="1100" b="1" kern="0" dirty="0" smtClean="0">
                <a:solidFill>
                  <a:srgbClr val="2E40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ИНТЕРЕСОВ ДУМЫ ПЫШМИНСКОГО ГОРОДСКОГО ОКРУГА  И СЧЕТНОЙ ПАЛАТЫ  ПЫШМИНСКОГО ГОРОДСКОГО ОКРУГА</a:t>
            </a:r>
            <a:endParaRPr lang="ru-RU" sz="1100" b="1" kern="0" dirty="0">
              <a:solidFill>
                <a:srgbClr val="2E40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826833">
            <a:off x="8299337" y="5360328"/>
            <a:ext cx="777875" cy="1565275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475656" y="1960536"/>
            <a:ext cx="446098" cy="379777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591431" y="1924415"/>
            <a:ext cx="446098" cy="379777"/>
          </a:xfrm>
          <a:prstGeom prst="down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kern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147" y="151391"/>
            <a:ext cx="1428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лево 2"/>
          <p:cNvSpPr/>
          <p:nvPr/>
        </p:nvSpPr>
        <p:spPr>
          <a:xfrm rot="20120881">
            <a:off x="4628486" y="4270637"/>
            <a:ext cx="978408" cy="484632"/>
          </a:xfrm>
          <a:prstGeom prst="lef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329" y="764703"/>
            <a:ext cx="8229600" cy="115212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Деятельность комиссий по соблюдению требований к служебному поведению </a:t>
            </a:r>
            <a:b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урегулированию конфликта интересов в 2023 году</a:t>
            </a:r>
            <a:b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800" b="1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645024"/>
            <a:ext cx="619268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имеющихся комиссий по соблюдению требований к служебному поведению и урегулированию конфликта интересов (аттестационных комиссий)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576055" y="1830473"/>
            <a:ext cx="237626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Органы местного самоуправления</a:t>
            </a:r>
            <a:endParaRPr lang="ru-RU" sz="1400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921543"/>
            <a:ext cx="6192689" cy="853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проведенных заседаний комиссий</a:t>
            </a:r>
            <a:endParaRPr lang="ru-RU" sz="1400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9280" y="3293368"/>
            <a:ext cx="108212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</a:t>
            </a:r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22 год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881245" y="3293368"/>
            <a:ext cx="108212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</a:t>
            </a:r>
            <a:r>
              <a:rPr lang="ru-RU" b="1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23год</a:t>
            </a:r>
            <a:endParaRPr lang="ru-RU" b="1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91716" y="5156136"/>
            <a:ext cx="857256" cy="428628"/>
          </a:xfrm>
          <a:prstGeom prst="ellipse">
            <a:avLst/>
          </a:prstGeom>
          <a:solidFill>
            <a:srgbClr val="F9F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</a:t>
            </a:r>
          </a:p>
        </p:txBody>
      </p:sp>
      <p:sp>
        <p:nvSpPr>
          <p:cNvPr id="27" name="Овал 26"/>
          <p:cNvSpPr/>
          <p:nvPr/>
        </p:nvSpPr>
        <p:spPr>
          <a:xfrm>
            <a:off x="8044985" y="5148343"/>
            <a:ext cx="857256" cy="428628"/>
          </a:xfrm>
          <a:prstGeom prst="ellipse">
            <a:avLst/>
          </a:prstGeom>
          <a:solidFill>
            <a:srgbClr val="F9F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</a:t>
            </a:r>
            <a:endParaRPr lang="ru-RU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6978028" y="3590528"/>
            <a:ext cx="484632" cy="1552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791716" y="4006774"/>
            <a:ext cx="857256" cy="428628"/>
          </a:xfrm>
          <a:prstGeom prst="ellipse">
            <a:avLst/>
          </a:prstGeom>
          <a:solidFill>
            <a:srgbClr val="F9F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44" name="Стрелка вниз 43"/>
          <p:cNvSpPr/>
          <p:nvPr/>
        </p:nvSpPr>
        <p:spPr>
          <a:xfrm>
            <a:off x="8231297" y="3587609"/>
            <a:ext cx="484632" cy="1552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044985" y="4006774"/>
            <a:ext cx="857256" cy="428628"/>
          </a:xfrm>
          <a:prstGeom prst="ellipse">
            <a:avLst/>
          </a:prstGeom>
          <a:solidFill>
            <a:srgbClr val="F9FE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cxnSp>
        <p:nvCxnSpPr>
          <p:cNvPr id="62" name="Прямая со стрелкой 61"/>
          <p:cNvCxnSpPr>
            <a:stCxn id="5" idx="3"/>
          </p:cNvCxnSpPr>
          <p:nvPr/>
        </p:nvCxnSpPr>
        <p:spPr>
          <a:xfrm>
            <a:off x="6444208" y="4221088"/>
            <a:ext cx="3475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17" idx="6"/>
            <a:endCxn id="18" idx="2"/>
          </p:cNvCxnSpPr>
          <p:nvPr/>
        </p:nvCxnSpPr>
        <p:spPr>
          <a:xfrm>
            <a:off x="7648972" y="4221088"/>
            <a:ext cx="3960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24" idx="2"/>
          </p:cNvCxnSpPr>
          <p:nvPr/>
        </p:nvCxnSpPr>
        <p:spPr>
          <a:xfrm>
            <a:off x="6449516" y="5370450"/>
            <a:ext cx="342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stCxn id="24" idx="6"/>
          </p:cNvCxnSpPr>
          <p:nvPr/>
        </p:nvCxnSpPr>
        <p:spPr>
          <a:xfrm flipV="1">
            <a:off x="7648972" y="5362285"/>
            <a:ext cx="396013" cy="8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1340768"/>
            <a:ext cx="3888432" cy="46805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проведены проверки соблюдения муниципальными служащими Пышминского городского округа запретов, ограничений и требований, установленных законодательством:</a:t>
            </a:r>
          </a:p>
          <a:p>
            <a:pPr lvl="0" algn="just"/>
            <a:endPara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 участии в управлении коммерческими или некоммерческими организациями;</a:t>
            </a:r>
          </a:p>
          <a:p>
            <a:pPr lvl="0" algn="just"/>
            <a:endPara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регистрации в качестве индивидуальных предпринимателей;</a:t>
            </a:r>
          </a:p>
          <a:p>
            <a:pPr lvl="0" algn="just"/>
            <a:endPara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lvl="0" algn="just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 отсутствии у муниципальных служащих заболеваний, препятствующих прохождению муниципальной службы, подтвержденных заключением медицинской организации.</a:t>
            </a:r>
          </a:p>
          <a:p>
            <a:pPr lvl="0" algn="just"/>
            <a:endPara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Liberation Serif"/>
                <a:ea typeface="Times New Roman"/>
                <a:cs typeface="Times New Roman"/>
              </a:rPr>
              <a:t>Проведение проверок соблюдения муниципальными служащими Пышминского городского округа запретов, ограничений и требований к служебному поведению, установленных законодательством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4869160"/>
            <a:ext cx="2808312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уведомлений служащими о намерении выполнять иную оплачиваемую работу - </a:t>
            </a:r>
            <a:r>
              <a:rPr lang="ru-RU" sz="1400" dirty="0">
                <a:solidFill>
                  <a:schemeClr val="tx1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  <a:endParaRPr lang="ru-RU" sz="1400" dirty="0" smtClean="0">
              <a:solidFill>
                <a:schemeClr val="tx1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Picture 2" descr="https://avatars.mds.yandex.net/i?id=b5718582c9af848bb7622181ba783b76-4809764-images-thumbs&amp;ref=rim&amp;n=33&amp;w=146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24944"/>
            <a:ext cx="1390650" cy="16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Общая численность муниципальных служащих, подающих сведения </a:t>
            </a:r>
            <a:br>
              <a:rPr lang="ru-RU" sz="1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своих доходах, имуществе, обязательствах имущественного характера, </a:t>
            </a:r>
            <a:br>
              <a:rPr lang="ru-RU" sz="1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 также доходах, имуществе и обязательствах имущественного характера супруги </a:t>
            </a:r>
            <a:br>
              <a:rPr lang="ru-RU" sz="1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(супруга) и несовершеннолетних детей в 2023 году</a:t>
            </a:r>
            <a:br>
              <a:rPr lang="ru-RU" sz="18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8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4235131802"/>
              </p:ext>
            </p:extLst>
          </p:nvPr>
        </p:nvGraphicFramePr>
        <p:xfrm>
          <a:off x="0" y="1700808"/>
          <a:ext cx="49685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71191891"/>
              </p:ext>
            </p:extLst>
          </p:nvPr>
        </p:nvGraphicFramePr>
        <p:xfrm>
          <a:off x="4716016" y="1988840"/>
          <a:ext cx="442798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488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5688632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3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установленный срок осуществлялся прием сведений о доходах, расходах, об имуществе и обязательствах имущественного характера </a:t>
            </a:r>
            <a: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3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Сведения </a:t>
            </a:r>
            <a:r>
              <a:rPr lang="ru-RU" sz="1300" b="1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доходах главы </a:t>
            </a:r>
            <a:r>
              <a:rPr lang="ru-RU" sz="13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Пышминского городского округа, </a:t>
            </a:r>
            <a:r>
              <a:rPr lang="ru-RU" sz="1300" b="1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муниципальных </a:t>
            </a:r>
            <a:r>
              <a:rPr lang="ru-RU" sz="13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служащих Пышминского городского округа, </a:t>
            </a:r>
            <a:r>
              <a:rPr lang="ru-RU" sz="1300" b="1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руководителей муниципальных учреждений </a:t>
            </a:r>
            <a:r>
              <a:rPr lang="ru-RU" sz="13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Пышминского городского округа не размещаются </a:t>
            </a:r>
            <a:r>
              <a:rPr lang="ru-RU" sz="1300" b="1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sz="13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официальном сайте Пышминского городского округа в </a:t>
            </a:r>
            <a:r>
              <a:rPr lang="ru-RU" sz="1300" b="1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разделе «Противодействие коррупции</a:t>
            </a:r>
            <a:r>
              <a:rPr lang="ru-RU" sz="13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в </a:t>
            </a:r>
            <a:r>
              <a:rPr lang="ru-RU" sz="1200" b="1" dirty="0" smtClean="0">
                <a:solidFill>
                  <a:srgbClr val="0070C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</a:t>
            </a:r>
            <a:r>
              <a:rPr lang="ru-RU" sz="1200" b="1" dirty="0">
                <a:solidFill>
                  <a:srgbClr val="0070C0"/>
                </a:solidFill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подпунктом «ж» пункта 1 Указа Президента Российской Федерации от 29 декабря 2022 года № 968 «Об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</a:t>
            </a:r>
            <a:r>
              <a:rPr lang="ru-RU" sz="1200" dirty="0">
                <a:latin typeface="Liberation Serif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13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1300" b="1" dirty="0">
                <a:solidFill>
                  <a:srgbClr val="FF000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1300" b="1" dirty="0">
              <a:solidFill>
                <a:srgbClr val="FF000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СОВЕРШЕНСТВОВАНИЕ РАБОТЫ ПО ПРОФИЛАКТИКЕ КОРРУПЦИОННЫХ И ИНЫХ ПРАВОНАРУШЕНИЙ В СИСТЕМЕ КАДРОВОЙ РАБОТЫ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589240"/>
            <a:ext cx="6048672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erif" panose="02020603050405020304" pitchFamily="18" charset="0"/>
              </a:rPr>
              <a:t>В 2023 году фактов предоставления недостоверных и (или) неполных сведений не выявлено </a:t>
            </a:r>
            <a:endParaRPr lang="ru-RU" dirty="0"/>
          </a:p>
        </p:txBody>
      </p:sp>
      <p:pic>
        <p:nvPicPr>
          <p:cNvPr id="1027" name="Picture 3" descr="C:\Users\657\Downloads\2023-02-01_09-24-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12776"/>
            <a:ext cx="2550039" cy="17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1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10875</TotalTime>
  <Words>1850</Words>
  <Application>Microsoft Office PowerPoint</Application>
  <PresentationFormat>Экран (4:3)</PresentationFormat>
  <Paragraphs>206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Franklin Gothic Book</vt:lpstr>
      <vt:lpstr>Franklin Gothic Medium</vt:lpstr>
      <vt:lpstr>Georgia</vt:lpstr>
      <vt:lpstr>Liberation Serif</vt:lpstr>
      <vt:lpstr>Monotype Corsiva</vt:lpstr>
      <vt:lpstr>Times New Roman</vt:lpstr>
      <vt:lpstr>Verdana</vt:lpstr>
      <vt:lpstr>Wingdings</vt:lpstr>
      <vt:lpstr>Wingdings 2</vt:lpstr>
      <vt:lpstr>Оформление по умолчанию</vt:lpstr>
      <vt:lpstr>Трек</vt:lpstr>
      <vt:lpstr>Презентация PowerPoint</vt:lpstr>
      <vt:lpstr>ПЛАН МЕРОПРИЯТИЙ ПО ПРОТИВОДЕЙСТВИЮ КОРРУПЦИИ В ПЫШМИНСКОМ ГОРОДСКОМ ОКРУГЕ НА 2021-2024 ГОДЫ</vt:lpstr>
      <vt:lpstr>Презентация PowerPoint</vt:lpstr>
      <vt:lpstr>Презентация PowerPoint</vt:lpstr>
      <vt:lpstr> КОМИССИИ: </vt:lpstr>
      <vt:lpstr>Деятельность комиссий по соблюдению требований к служебному поведению  и урегулированию конфликта интересов в 2023 году </vt:lpstr>
      <vt:lpstr>Проведение проверок соблюдения муниципальными служащими Пышминского городского округа запретов, ограничений и требований к служебному поведению, установленных законодательством</vt:lpstr>
      <vt:lpstr>Общая численность муниципальных служащих, подающих сведения  о своих доходах, имуществе, обязательствах имущественного характера,  а также доходах, имуществе и обязательствах имущественного характера супруги  (супруга) и несовершеннолетних детей в 2023 году  </vt:lpstr>
      <vt:lpstr>В установленный срок осуществлялся прием сведений о доходах, расходах, об имуществе и обязательствах имущественного характера         Сведения о доходах главы Пышминского городского округа, муниципальных служащих Пышминского городского округа, руководителей муниципальных учреждений Пышминского городского округа не размещаются на официальном сайте Пышминского городского округа в разделе «Противодействие коррупции» в соответствии с подпунктом «ж» пункта 1 Указа Президента Российской Федерации от 29 декабря 2022 года № 968 «Об особенностях исполнения обязанностей, соблюдения ограничений и запретов в области противодействия коррупции некоторыми категориями граждан в период проведения специальной военной операции». 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Сведения о взаимодействии с средствами массовой информации  в 2023 году </vt:lpstr>
      <vt:lpstr>Взаимодействие с институтами  гражданского общества</vt:lpstr>
      <vt:lpstr>Социологические опросы  об уровне коррупции  </vt:lpstr>
      <vt:lpstr>Информация о результатах выполнения Плана мероприятий  по противодействию коррупции размещается  на официальном сайте Пышминского городского округа в сети Интернет (www.пышминский-го.рф)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результате опроса глав муниципальных образований,  расположенных на территории Свердловской области,  и председателей представительных органов муниципальных  образований  по вопросу процедуры уведомления  лицом,  замещающим муниципальную должность, о возникновении личной заинтересованности</dc:title>
  <dc:creator>Ирина</dc:creator>
  <cp:lastModifiedBy>user</cp:lastModifiedBy>
  <cp:revision>558</cp:revision>
  <cp:lastPrinted>2020-01-27T09:29:36Z</cp:lastPrinted>
  <dcterms:created xsi:type="dcterms:W3CDTF">2019-09-18T05:42:13Z</dcterms:created>
  <dcterms:modified xsi:type="dcterms:W3CDTF">2024-01-31T10:29:44Z</dcterms:modified>
</cp:coreProperties>
</file>