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6" r:id="rId4"/>
    <p:sldId id="260" r:id="rId5"/>
    <p:sldId id="267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1" autoAdjust="0"/>
    <p:restoredTop sz="94660"/>
  </p:normalViewPr>
  <p:slideViewPr>
    <p:cSldViewPr>
      <p:cViewPr varScale="1">
        <p:scale>
          <a:sx n="103" d="100"/>
          <a:sy n="103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58758463237694"/>
          <c:y val="0.11890570203769248"/>
          <c:w val="0.85082073439810824"/>
          <c:h val="0.7757337019167784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dLblPos val="ctr"/>
            <c:showLegendKey val="1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1747281.9</c:v>
                </c:pt>
                <c:pt idx="1">
                  <c:v>1807859.8</c:v>
                </c:pt>
                <c:pt idx="2" formatCode="0">
                  <c:v>-60577.90000000014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"/>
        <c:axId val="136272480"/>
        <c:axId val="136230776"/>
      </c:barChart>
      <c:catAx>
        <c:axId val="136272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crossAx val="136230776"/>
        <c:crosses val="autoZero"/>
        <c:auto val="1"/>
        <c:lblAlgn val="ctr"/>
        <c:lblOffset val="100"/>
        <c:noMultiLvlLbl val="0"/>
      </c:catAx>
      <c:valAx>
        <c:axId val="136230776"/>
        <c:scaling>
          <c:orientation val="minMax"/>
          <c:min val="-100000"/>
        </c:scaling>
        <c:delete val="0"/>
        <c:axPos val="l"/>
        <c:majorGridlines>
          <c:spPr>
            <a:ln w="3175"/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6272480"/>
        <c:crosses val="autoZero"/>
        <c:crossBetween val="between"/>
        <c:majorUnit val="200000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9365704286964"/>
          <c:y val="4.4296640648312471E-2"/>
          <c:w val="0.65434030208029248"/>
          <c:h val="0.870894437272247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4444444444444446E-2"/>
                  <c:y val="-9.972829927912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444444444444446E-2"/>
                  <c:y val="-8.2384247230585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tx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1105265.8</c:v>
                </c:pt>
                <c:pt idx="1">
                  <c:v>1057634.8999999999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неисполненные назначения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642016.09999999986</c:v>
                </c:pt>
                <c:pt idx="1">
                  <c:v>750224.90000000014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36728"/>
        <c:axId val="137235160"/>
      </c:barChart>
      <c:catAx>
        <c:axId val="137236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7235160"/>
        <c:crosses val="autoZero"/>
        <c:auto val="1"/>
        <c:lblAlgn val="ctr"/>
        <c:lblOffset val="100"/>
        <c:noMultiLvlLbl val="0"/>
      </c:catAx>
      <c:valAx>
        <c:axId val="137235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7236728"/>
        <c:crosses val="autoZero"/>
        <c:crossBetween val="between"/>
        <c:majorUnit val="200000"/>
        <c:minorUnit val="100000"/>
      </c:valAx>
      <c:spPr>
        <a:solidFill>
          <a:schemeClr val="accent6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76206401283172964"/>
          <c:y val="0.36107210774811932"/>
          <c:w val="0.22867672790901031"/>
          <c:h val="0.22173491033841858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01.09.2024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1978.3</c:v>
                </c:pt>
                <c:pt idx="1">
                  <c:v>2945.7</c:v>
                </c:pt>
                <c:pt idx="2">
                  <c:v>516.70000000000005</c:v>
                </c:pt>
                <c:pt idx="3">
                  <c:v>31377.7</c:v>
                </c:pt>
                <c:pt idx="4">
                  <c:v>34741.599999999999</c:v>
                </c:pt>
                <c:pt idx="5">
                  <c:v>202502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6.9443958397491526E-2"/>
                  <c:y val="-2.3391739621573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2750</c:v>
                </c:pt>
                <c:pt idx="1">
                  <c:v>8276</c:v>
                </c:pt>
                <c:pt idx="2">
                  <c:v>3741</c:v>
                </c:pt>
                <c:pt idx="3">
                  <c:v>44386</c:v>
                </c:pt>
                <c:pt idx="4">
                  <c:v>49636</c:v>
                </c:pt>
                <c:pt idx="5">
                  <c:v>268420.2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287472"/>
        <c:axId val="522287080"/>
      </c:barChart>
      <c:catAx>
        <c:axId val="522287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22287080"/>
        <c:crossesAt val="0"/>
        <c:auto val="1"/>
        <c:lblAlgn val="ctr"/>
        <c:lblOffset val="100"/>
        <c:noMultiLvlLbl val="0"/>
      </c:catAx>
      <c:valAx>
        <c:axId val="522287080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low"/>
        <c:crossAx val="5222874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38895739207894"/>
          <c:y val="0.90327567005058096"/>
          <c:w val="0.6858917760140234"/>
          <c:h val="8.3049330171344207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3969335574261801"/>
          <c:y val="2.0914886293832743E-2"/>
          <c:w val="0.43756307088383944"/>
          <c:h val="0.892199076780690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01.09.2023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1894.6</c:v>
                </c:pt>
                <c:pt idx="1">
                  <c:v>4156.2</c:v>
                </c:pt>
                <c:pt idx="2">
                  <c:v>414.8</c:v>
                </c:pt>
                <c:pt idx="3">
                  <c:v>27107.3</c:v>
                </c:pt>
                <c:pt idx="4">
                  <c:v>31253.5</c:v>
                </c:pt>
                <c:pt idx="5">
                  <c:v>143966.1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6.378130593120708E-2"/>
                  <c:y val="4.3360130121360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2476</c:v>
                </c:pt>
                <c:pt idx="1">
                  <c:v>9061</c:v>
                </c:pt>
                <c:pt idx="2">
                  <c:v>3379</c:v>
                </c:pt>
                <c:pt idx="3">
                  <c:v>30722</c:v>
                </c:pt>
                <c:pt idx="4">
                  <c:v>43908</c:v>
                </c:pt>
                <c:pt idx="5">
                  <c:v>268627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3884856"/>
        <c:axId val="523886424"/>
      </c:barChart>
      <c:catAx>
        <c:axId val="523884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23886424"/>
        <c:crossesAt val="0"/>
        <c:auto val="1"/>
        <c:lblAlgn val="ctr"/>
        <c:lblOffset val="100"/>
        <c:noMultiLvlLbl val="0"/>
      </c:catAx>
      <c:valAx>
        <c:axId val="523886424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low"/>
        <c:crossAx val="523884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38895739207894"/>
          <c:y val="0.90327567005058074"/>
          <c:w val="0.68589177601402296"/>
          <c:h val="8.3049330171344207E-2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6">
            <a:lumMod val="60000"/>
            <a:lumOff val="40000"/>
          </a:schemeClr>
        </a:solidFill>
      </c:spPr>
    </c:sideWall>
    <c:backWall>
      <c:thickness val="0"/>
      <c:spPr>
        <a:solidFill>
          <a:schemeClr val="accent6">
            <a:lumMod val="60000"/>
            <a:lumOff val="40000"/>
          </a:schemeClr>
        </a:solidFill>
      </c:spPr>
    </c:backWall>
    <c:plotArea>
      <c:layout>
        <c:manualLayout>
          <c:layoutTarget val="inner"/>
          <c:xMode val="edge"/>
          <c:yMode val="edge"/>
          <c:x val="0"/>
          <c:y val="3.2935284283611699E-2"/>
          <c:w val="0.90342981432876668"/>
          <c:h val="0.481441629107442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1469495206744425E-2"/>
                  <c:y val="-5.925884449919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637929710959667E-2"/>
                  <c:y val="-3.646698123027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443547997118871E-2"/>
                  <c:y val="-4.73746027175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543739829648272E-2"/>
                  <c:y val="-3.9397290480151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4787145947974534E-3"/>
                  <c:y val="-9.2225778433693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461377478338155E-2"/>
                      <c:h val="4.3174473667370573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3.0094870452306906E-3"/>
                  <c:y val="-4.737460271751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Администрация Пышминского городского округа; </c:v>
                </c:pt>
                <c:pt idx="1">
                  <c:v>МКУ "Управление образования и молодежной политики"</c:v>
                </c:pt>
                <c:pt idx="2">
                  <c:v>МКУ "Управление культуры и туризма" </c:v>
                </c:pt>
                <c:pt idx="3">
                  <c:v>Дума Пышминского городского округа</c:v>
                </c:pt>
                <c:pt idx="4">
                  <c:v>Счетная палата Пышминского городского округа</c:v>
                </c:pt>
                <c:pt idx="5">
                  <c:v>Финансовое управление администрации Пышминского городского округа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588753.9</c:v>
                </c:pt>
                <c:pt idx="1">
                  <c:v>1028556</c:v>
                </c:pt>
                <c:pt idx="2">
                  <c:v>164318.6</c:v>
                </c:pt>
                <c:pt idx="3">
                  <c:v>4152</c:v>
                </c:pt>
                <c:pt idx="4">
                  <c:v>5687.6</c:v>
                </c:pt>
                <c:pt idx="5">
                  <c:v>16391.7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806251326442597E-2"/>
                  <c:y val="-1.1395931634460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80636421517505E-2"/>
                  <c:y val="-2.0512676942028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314103265641622E-2"/>
                  <c:y val="-2.6943217934771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2536111183737"/>
                      <c:h val="6.010563981143746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7951889854671418E-2"/>
                  <c:y val="-2.7187519997440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469495206744425E-2"/>
                  <c:y val="-5.0142099191624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974798719390255E-2"/>
                  <c:y val="-3.646698123027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Администрация Пышминского городского округа; </c:v>
                </c:pt>
                <c:pt idx="1">
                  <c:v>МКУ "Управление образования и молодежной политики"</c:v>
                </c:pt>
                <c:pt idx="2">
                  <c:v>МКУ "Управление культуры и туризма" </c:v>
                </c:pt>
                <c:pt idx="3">
                  <c:v>Дума Пышминского городского округа</c:v>
                </c:pt>
                <c:pt idx="4">
                  <c:v>Счетная палата Пышминского городского округа</c:v>
                </c:pt>
                <c:pt idx="5">
                  <c:v>Финансовое управление администрации Пышминского городского округа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305558</c:v>
                </c:pt>
                <c:pt idx="1">
                  <c:v>622942</c:v>
                </c:pt>
                <c:pt idx="2">
                  <c:v>113124.8</c:v>
                </c:pt>
                <c:pt idx="3">
                  <c:v>2423.6999999999998</c:v>
                </c:pt>
                <c:pt idx="4">
                  <c:v>3473.5</c:v>
                </c:pt>
                <c:pt idx="5">
                  <c:v>10113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2288648"/>
        <c:axId val="522288256"/>
        <c:axId val="0"/>
      </c:bar3DChart>
      <c:catAx>
        <c:axId val="522288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22288256"/>
        <c:crosses val="autoZero"/>
        <c:auto val="1"/>
        <c:lblAlgn val="ctr"/>
        <c:lblOffset val="100"/>
        <c:noMultiLvlLbl val="0"/>
      </c:catAx>
      <c:valAx>
        <c:axId val="522288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crossAx val="522288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46883202099736"/>
          <c:y val="2.0117864902328326E-2"/>
          <c:w val="0.86790047845916041"/>
          <c:h val="0.8042045610473220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и ссуды</c:v>
                </c:pt>
              </c:strCache>
            </c:strRef>
          </c:tx>
          <c:dLbls>
            <c:spPr>
              <a:solidFill>
                <a:schemeClr val="accent5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II квартал 2022 г.</c:v>
                </c:pt>
                <c:pt idx="1">
                  <c:v>III квартал 2022 г.</c:v>
                </c:pt>
                <c:pt idx="2">
                  <c:v>IV квартал 2022 г.</c:v>
                </c:pt>
                <c:pt idx="3">
                  <c:v>I квартал 2023 г.</c:v>
                </c:pt>
                <c:pt idx="4">
                  <c:v>II квартал 2023 г.</c:v>
                </c:pt>
                <c:pt idx="5">
                  <c:v>III квартал 2023 г.</c:v>
                </c:pt>
                <c:pt idx="6">
                  <c:v>IV квартал 2023 г.</c:v>
                </c:pt>
                <c:pt idx="7">
                  <c:v>I квартал 2024 г.</c:v>
                </c:pt>
                <c:pt idx="8">
                  <c:v>II квартал 2024 г.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гарантии </c:v>
                </c:pt>
              </c:strCache>
            </c:strRef>
          </c:tx>
          <c:dLbls>
            <c:dLbl>
              <c:idx val="0"/>
              <c:layout>
                <c:manualLayout>
                  <c:x val="-1.3467763623607609E-17"/>
                  <c:y val="-6.3648388536169845E-2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750000000000025E-2"/>
                  <c:y val="3.92763643205888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1527777777777878E-2"/>
                  <c:y val="4.1136823683143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4166666666666766E-2"/>
                  <c:y val="-5.8087838422929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537953855714928E-2"/>
                  <c:y val="-7.0761564483830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435586052805548E-2"/>
                      <c:h val="8.2002843565904759E-2"/>
                    </c:manualLayout>
                  </c15:layout>
                </c:ext>
              </c:extLst>
            </c:dLbl>
            <c:spPr>
              <a:solidFill>
                <a:schemeClr val="accent2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II квартал 2022 г.</c:v>
                </c:pt>
                <c:pt idx="1">
                  <c:v>III квартал 2022 г.</c:v>
                </c:pt>
                <c:pt idx="2">
                  <c:v>IV квартал 2022 г.</c:v>
                </c:pt>
                <c:pt idx="3">
                  <c:v>I квартал 2023 г.</c:v>
                </c:pt>
                <c:pt idx="4">
                  <c:v>II квартал 2023 г.</c:v>
                </c:pt>
                <c:pt idx="5">
                  <c:v>III квартал 2023 г.</c:v>
                </c:pt>
                <c:pt idx="6">
                  <c:v>IV квартал 2023 г.</c:v>
                </c:pt>
                <c:pt idx="7">
                  <c:v>I квартал 2024 г.</c:v>
                </c:pt>
                <c:pt idx="8">
                  <c:v>II квартал 2024 г.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9"/>
                <c:pt idx="0">
                  <c:v>29491700</c:v>
                </c:pt>
                <c:pt idx="1">
                  <c:v>28491700</c:v>
                </c:pt>
                <c:pt idx="2">
                  <c:v>25000000</c:v>
                </c:pt>
                <c:pt idx="3">
                  <c:v>24000000</c:v>
                </c:pt>
                <c:pt idx="4">
                  <c:v>21000000</c:v>
                </c:pt>
                <c:pt idx="5">
                  <c:v>22918200</c:v>
                </c:pt>
                <c:pt idx="6">
                  <c:v>14671400</c:v>
                </c:pt>
                <c:pt idx="7">
                  <c:v>29037100</c:v>
                </c:pt>
                <c:pt idx="8">
                  <c:v>28037100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общая сумма обязательств</c:v>
                </c:pt>
              </c:strCache>
            </c:strRef>
          </c:tx>
          <c:dLbls>
            <c:dLbl>
              <c:idx val="0"/>
              <c:layout>
                <c:manualLayout>
                  <c:x val="-2.8750819297524665E-2"/>
                  <c:y val="-8.9467116171339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499999999999994E-2"/>
                      <c:h val="5.746752253223004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5138888888888916E-2"/>
                  <c:y val="-4.5271177822152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0138888888888987E-2"/>
                  <c:y val="-0.149663375677366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11111111111111E-2"/>
                      <c:h val="5.746752253223004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2.0708442694663064E-2"/>
                  <c:y val="-0.165167447853423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3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II квартал 2022 г.</c:v>
                </c:pt>
                <c:pt idx="1">
                  <c:v>III квартал 2022 г.</c:v>
                </c:pt>
                <c:pt idx="2">
                  <c:v>IV квартал 2022 г.</c:v>
                </c:pt>
                <c:pt idx="3">
                  <c:v>I квартал 2023 г.</c:v>
                </c:pt>
                <c:pt idx="4">
                  <c:v>II квартал 2023 г.</c:v>
                </c:pt>
                <c:pt idx="5">
                  <c:v>III квартал 2023 г.</c:v>
                </c:pt>
                <c:pt idx="6">
                  <c:v>IV квартал 2023 г.</c:v>
                </c:pt>
                <c:pt idx="7">
                  <c:v>I квартал 2024 г.</c:v>
                </c:pt>
                <c:pt idx="8">
                  <c:v>II квартал 2024 г.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9"/>
                <c:pt idx="0">
                  <c:v>29491700</c:v>
                </c:pt>
                <c:pt idx="1">
                  <c:v>28491700</c:v>
                </c:pt>
                <c:pt idx="2">
                  <c:v>25000000</c:v>
                </c:pt>
                <c:pt idx="3">
                  <c:v>24000000</c:v>
                </c:pt>
                <c:pt idx="4">
                  <c:v>21000000</c:v>
                </c:pt>
                <c:pt idx="5">
                  <c:v>22918200</c:v>
                </c:pt>
                <c:pt idx="6">
                  <c:v>14671400</c:v>
                </c:pt>
                <c:pt idx="7">
                  <c:v>29037100</c:v>
                </c:pt>
                <c:pt idx="8">
                  <c:v>28037100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2285904"/>
        <c:axId val="212394376"/>
      </c:lineChart>
      <c:catAx>
        <c:axId val="522285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2394376"/>
        <c:crosses val="autoZero"/>
        <c:auto val="1"/>
        <c:lblAlgn val="ctr"/>
        <c:lblOffset val="100"/>
        <c:noMultiLvlLbl val="0"/>
      </c:catAx>
      <c:valAx>
        <c:axId val="212394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22285904"/>
        <c:crosses val="autoZero"/>
        <c:crossBetween val="between"/>
        <c:majorUnit val="10000000"/>
      </c:valAx>
      <c:spPr>
        <a:solidFill>
          <a:schemeClr val="accent6">
            <a:lumMod val="60000"/>
            <a:lumOff val="40000"/>
          </a:schemeClr>
        </a:solidFill>
      </c:spPr>
    </c:plotArea>
    <c:legend>
      <c:legendPos val="b"/>
      <c:layout>
        <c:manualLayout>
          <c:xMode val="edge"/>
          <c:yMode val="edge"/>
          <c:x val="0.05"/>
          <c:y val="0.9347957010529907"/>
          <c:w val="0.9"/>
          <c:h val="4.8666882390971875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821121968315118E-2"/>
          <c:y val="1.5958103420607588E-2"/>
          <c:w val="0.64795955025997831"/>
          <c:h val="0.968083793158784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2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explosion val="44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rgbClr val="FFFF00"/>
                </a:solidFill>
              </a:ln>
              <a:effectLst/>
              <a:sp3d contourW="25400">
                <a:contourClr>
                  <a:srgbClr val="FFFF00"/>
                </a:contourClr>
              </a:sp3d>
            </c:spPr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4758794381235949E-2"/>
                  <c:y val="-0.17499521658087377"/>
                </c:manualLayout>
              </c:layout>
              <c:spPr>
                <a:solidFill>
                  <a:schemeClr val="accent6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119240183187064E-2"/>
                  <c:y val="-6.6075412917083284E-2"/>
                </c:manualLayout>
              </c:layout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spPr>
                <a:solidFill>
                  <a:srgbClr val="00B0F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alpha val="84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    ОБЩЕГОСУДАРСТВЕННЫЕ ВОПРОСЫ</c:v>
                </c:pt>
                <c:pt idx="1">
                  <c:v>    НАЦИОНАЛЬНАЯ ОБОРОНА</c:v>
                </c:pt>
                <c:pt idx="2">
                  <c:v>    НАЦИОНАЛЬНАЯ БЕЗОПАСНОСТЬ И ПРАВООХРАНИТЕЛЬНАЯ ДЕЯТЕЛЬНОСТЬ</c:v>
                </c:pt>
                <c:pt idx="3">
                  <c:v>    НАЦИОНАЛЬНАЯ ЭКОНОМИКА</c:v>
                </c:pt>
                <c:pt idx="4">
                  <c:v>    ЖИЛИЩНО-КОММУНАЛЬНОЕ ХОЗЯЙСТВО</c:v>
                </c:pt>
                <c:pt idx="5">
                  <c:v>ОХРАНА ОКРУЖАЮЩЕЙ СРЕДЫ</c:v>
                </c:pt>
                <c:pt idx="6">
                  <c:v>    ОБРАЗОВАНИЕ</c:v>
                </c:pt>
                <c:pt idx="7">
                  <c:v>    КУЛЬТУРА, КИНЕМАТОГРАФИЯ</c:v>
                </c:pt>
                <c:pt idx="8">
                  <c:v>    СОЦИАЛЬНАЯ ПОЛИТИКА</c:v>
                </c:pt>
                <c:pt idx="9">
                  <c:v>    ФИЗИЧЕСКАЯ КУЛЬТУРА И СПОРТ</c:v>
                </c:pt>
                <c:pt idx="10">
                  <c:v>    СРЕДСТВА МАССОВОЙ ИНФОРМАЦИИ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96848.8</c:v>
                </c:pt>
                <c:pt idx="1">
                  <c:v>1098.3</c:v>
                </c:pt>
                <c:pt idx="2">
                  <c:v>7544</c:v>
                </c:pt>
                <c:pt idx="3">
                  <c:v>15989.4</c:v>
                </c:pt>
                <c:pt idx="4">
                  <c:v>39094</c:v>
                </c:pt>
                <c:pt idx="5">
                  <c:v>1501.5</c:v>
                </c:pt>
                <c:pt idx="6">
                  <c:v>609777.80000000005</c:v>
                </c:pt>
                <c:pt idx="7">
                  <c:v>113124.8</c:v>
                </c:pt>
                <c:pt idx="8">
                  <c:v>141834</c:v>
                </c:pt>
                <c:pt idx="9">
                  <c:v>30179.8</c:v>
                </c:pt>
                <c:pt idx="10">
                  <c:v>642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526839155474482"/>
          <c:y val="1.5949809589058006E-2"/>
          <c:w val="0.32578556822791482"/>
          <c:h val="0.9583020868051698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0.10427</cdr:x>
      <cdr:y>0.45257</cdr:y>
    </cdr:from>
    <cdr:to>
      <cdr:x>0.18758</cdr:x>
      <cdr:y>0.52457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1310" y="2715785"/>
          <a:ext cx="720131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 51,9%</a:t>
          </a:r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0.27088</cdr:x>
      <cdr:y>0.22458</cdr:y>
    </cdr:from>
    <cdr:to>
      <cdr:x>0.34585</cdr:x>
      <cdr:y>0.29658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41486" y="1347633"/>
          <a:ext cx="648041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60,6</a:t>
          </a:r>
          <a:r>
            <a:rPr lang="ru-RU" sz="1100" dirty="0" smtClean="0"/>
            <a:t> 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0.46248</cdr:x>
      <cdr:y>0.57257</cdr:y>
    </cdr:from>
    <cdr:to>
      <cdr:x>0.53745</cdr:x>
      <cdr:y>0.70457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97676" y="3435864"/>
          <a:ext cx="648041" cy="79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68,8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0.59577</cdr:x>
      <cdr:y>0.66857</cdr:y>
    </cdr:from>
    <cdr:to>
      <cdr:x>0.65362</cdr:x>
      <cdr:y>0.70457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49806" y="4011928"/>
          <a:ext cx="500056" cy="216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8,4%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0.74571</cdr:x>
      <cdr:y>0.65657</cdr:y>
    </cdr:from>
    <cdr:to>
      <cdr:x>0.84568</cdr:x>
      <cdr:y>0.71657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45950" y="3939920"/>
          <a:ext cx="864141" cy="36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67,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0.91232</cdr:x>
      <cdr:y>0.66857</cdr:y>
    </cdr:from>
    <cdr:to>
      <cdr:x>1</cdr:x>
      <cdr:y>0.71657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886110" y="4011928"/>
          <a:ext cx="7578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,7 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F0210-4597-40AE-B715-BDE2545C1E95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EC67B-F993-4C50-B4CC-7B4A016B72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34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64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225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522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66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1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1CD0-1635-4841-987F-990F1066A07A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Пышминского городского округа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01.09.2024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321352"/>
              </p:ext>
            </p:extLst>
          </p:nvPr>
        </p:nvGraphicFramePr>
        <p:xfrm>
          <a:off x="107504" y="642918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Исполнение бюджета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01.09.2024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655537"/>
              </p:ext>
            </p:extLst>
          </p:nvPr>
        </p:nvGraphicFramePr>
        <p:xfrm>
          <a:off x="0" y="764704"/>
          <a:ext cx="91440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виды налоговых доходов, тыс. руб.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43303176"/>
              </p:ext>
            </p:extLst>
          </p:nvPr>
        </p:nvGraphicFramePr>
        <p:xfrm>
          <a:off x="4500562" y="642918"/>
          <a:ext cx="4643438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8408006"/>
              </p:ext>
            </p:extLst>
          </p:nvPr>
        </p:nvGraphicFramePr>
        <p:xfrm>
          <a:off x="0" y="642918"/>
          <a:ext cx="4500562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97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на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01.09.2024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года,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747482"/>
              </p:ext>
            </p:extLst>
          </p:nvPr>
        </p:nvGraphicFramePr>
        <p:xfrm>
          <a:off x="214282" y="857232"/>
          <a:ext cx="8643998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Муниципальный долг,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696770"/>
              </p:ext>
            </p:extLst>
          </p:nvPr>
        </p:nvGraphicFramePr>
        <p:xfrm>
          <a:off x="179512" y="836712"/>
          <a:ext cx="85072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519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расходов бюджета Пышминского городского округа в разрезе функциональной квалификации расходов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01.09.2024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тыс. руб.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780743"/>
              </p:ext>
            </p:extLst>
          </p:nvPr>
        </p:nvGraphicFramePr>
        <p:xfrm>
          <a:off x="0" y="1268760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3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Liberation Serif" panose="02020603050405020304" pitchFamily="18" charset="0"/>
              </a:rPr>
              <a:t>Сопоставление основных параметров бюджета Пышминского городского округа с основными параметрами бюджетов отдельных муниципальных образований Свердловской области</a:t>
            </a:r>
            <a:endParaRPr lang="ru-RU" sz="1600" b="1" dirty="0">
              <a:latin typeface="Liberation Serif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697527"/>
              </p:ext>
            </p:extLst>
          </p:nvPr>
        </p:nvGraphicFramePr>
        <p:xfrm>
          <a:off x="107503" y="1052735"/>
          <a:ext cx="8712971" cy="574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75"/>
                <a:gridCol w="1448511"/>
                <a:gridCol w="1219799"/>
                <a:gridCol w="1452162"/>
                <a:gridCol w="1452162"/>
                <a:gridCol w="1452162"/>
              </a:tblGrid>
              <a:tr h="1094698">
                <a:tc>
                  <a:txBody>
                    <a:bodyPr/>
                    <a:lstStyle/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наименование МО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Справочно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Среднегодовая численность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постоянного населения в муниципальном образовании (человек)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бюджета (план на год), в тыс. руб.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тыс.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(план)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355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26986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3 313 831,9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122,798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МР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20567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2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112 203,2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102,699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Тугулымский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17591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1 457 110,3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 82,833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95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Пышминский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18718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1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747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281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9</a:t>
                      </a:r>
                      <a:endParaRPr lang="ru-RU" sz="1400" b="1" dirty="0" smtClean="0">
                        <a:latin typeface="Liberation Serif" panose="02020603050405020304" pitchFamily="18" charset="0"/>
                      </a:endParaRPr>
                    </a:p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1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0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5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265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</a:t>
                      </a:r>
                      <a:endParaRPr lang="ru-RU" sz="1400" b="1" dirty="0" smtClean="0">
                        <a:latin typeface="Liberation Serif" panose="02020603050405020304" pitchFamily="18" charset="0"/>
                      </a:endParaRPr>
                    </a:p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93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348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5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9,048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79377">
                <a:tc>
                  <a:txBody>
                    <a:bodyPr/>
                    <a:lstStyle/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наименование МО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Справочно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численность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населения в муниципальном образовании (человек)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 на год), в млн. руб.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млн.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(план)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084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26986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3 786 014,2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140,295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МР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20567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2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378 196,8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smtClean="0">
                          <a:latin typeface="Liberation Serif" panose="02020603050405020304" pitchFamily="18" charset="0"/>
                        </a:rPr>
                        <a:t>            </a:t>
                      </a:r>
                      <a:r>
                        <a:rPr lang="ru-RU" sz="1400" b="1" smtClean="0">
                          <a:latin typeface="Liberation Serif" panose="02020603050405020304" pitchFamily="18" charset="0"/>
                        </a:rPr>
                        <a:t>115,632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Тугулымский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17591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1 508 796,6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85,771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95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Пышминский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18718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1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807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859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1 057 634,9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9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6,584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56,503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695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5297</TotalTime>
  <Words>365</Words>
  <Application>Microsoft Office PowerPoint</Application>
  <PresentationFormat>Экран (4:3)</PresentationFormat>
  <Paragraphs>119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Liberation Serif</vt:lpstr>
      <vt:lpstr>Times New Roman</vt:lpstr>
      <vt:lpstr>Тема Office</vt:lpstr>
      <vt:lpstr>Бюджет Пышминского городского округа на 01.09.2024, тыс.руб.</vt:lpstr>
      <vt:lpstr>Исполнение бюджета на 01.09.2024, тыс. руб.</vt:lpstr>
      <vt:lpstr>Основные виды налоговых доходов, тыс. руб.</vt:lpstr>
      <vt:lpstr>Ведомственная структура расходов бюджета на  01.09.2024 года, тыс. руб.</vt:lpstr>
      <vt:lpstr>Муниципальный долг, руб.</vt:lpstr>
      <vt:lpstr>Общая сумма расходов бюджета Пышминского городского округа в разрезе функциональной квалификации расходов на 01.09.2024, тыс. руб.</vt:lpstr>
      <vt:lpstr>Сопоставление основных параметров бюджета Пышминского городского округа с основными параметрами бюджетов отдельных муниципальных образований Свердловской области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Виноградова</dc:creator>
  <cp:lastModifiedBy>FunUpr</cp:lastModifiedBy>
  <cp:revision>327</cp:revision>
  <dcterms:created xsi:type="dcterms:W3CDTF">2020-03-03T11:56:03Z</dcterms:created>
  <dcterms:modified xsi:type="dcterms:W3CDTF">2024-09-03T10:55:29Z</dcterms:modified>
  <cp:contentStatus/>
</cp:coreProperties>
</file>