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6" r:id="rId4"/>
    <p:sldId id="260" r:id="rId5"/>
    <p:sldId id="267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4660"/>
  </p:normalViewPr>
  <p:slideViewPr>
    <p:cSldViewPr>
      <p:cViewPr varScale="1">
        <p:scale>
          <a:sx n="103" d="100"/>
          <a:sy n="103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8758463237694"/>
          <c:y val="0.11890570203769248"/>
          <c:w val="0.85082073439810824"/>
          <c:h val="0.775733701916778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1747281.9</c:v>
                </c:pt>
                <c:pt idx="1">
                  <c:v>1807859.8</c:v>
                </c:pt>
                <c:pt idx="2" formatCode="0">
                  <c:v>-60577.90000000014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"/>
        <c:axId val="136272480"/>
        <c:axId val="136230776"/>
      </c:barChart>
      <c:catAx>
        <c:axId val="136272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36230776"/>
        <c:crosses val="autoZero"/>
        <c:auto val="1"/>
        <c:lblAlgn val="ctr"/>
        <c:lblOffset val="100"/>
        <c:noMultiLvlLbl val="0"/>
      </c:catAx>
      <c:valAx>
        <c:axId val="136230776"/>
        <c:scaling>
          <c:orientation val="minMax"/>
          <c:min val="-100000"/>
        </c:scaling>
        <c:delete val="0"/>
        <c:axPos val="l"/>
        <c:majorGridlines>
          <c:spPr>
            <a:ln w="3175"/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6272480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9365704286964"/>
          <c:y val="4.4296640648312471E-2"/>
          <c:w val="0.65434030208029248"/>
          <c:h val="0.870894437272247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444444444444446E-2"/>
                  <c:y val="-9.97282992791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8.238424723058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1105265.8</c:v>
                </c:pt>
                <c:pt idx="1">
                  <c:v>1057634.8999999999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642016.09999999986</c:v>
                </c:pt>
                <c:pt idx="1">
                  <c:v>750224.90000000014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36728"/>
        <c:axId val="137235160"/>
      </c:barChart>
      <c:catAx>
        <c:axId val="137236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235160"/>
        <c:crosses val="autoZero"/>
        <c:auto val="1"/>
        <c:lblAlgn val="ctr"/>
        <c:lblOffset val="100"/>
        <c:noMultiLvlLbl val="0"/>
      </c:catAx>
      <c:valAx>
        <c:axId val="137235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7236728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32"/>
          <c:w val="0.22867672790901031"/>
          <c:h val="0.2217349103384185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01.09.2024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1978.3</c:v>
                </c:pt>
                <c:pt idx="1">
                  <c:v>2945.7</c:v>
                </c:pt>
                <c:pt idx="2">
                  <c:v>516.70000000000005</c:v>
                </c:pt>
                <c:pt idx="3">
                  <c:v>31377.7</c:v>
                </c:pt>
                <c:pt idx="4">
                  <c:v>34741.599999999999</c:v>
                </c:pt>
                <c:pt idx="5">
                  <c:v>202502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9443958397491526E-2"/>
                  <c:y val="-2.3391739621573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2750</c:v>
                </c:pt>
                <c:pt idx="1">
                  <c:v>8276</c:v>
                </c:pt>
                <c:pt idx="2">
                  <c:v>3741</c:v>
                </c:pt>
                <c:pt idx="3">
                  <c:v>44386</c:v>
                </c:pt>
                <c:pt idx="4">
                  <c:v>49636</c:v>
                </c:pt>
                <c:pt idx="5">
                  <c:v>268420.2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287472"/>
        <c:axId val="522287080"/>
      </c:barChart>
      <c:catAx>
        <c:axId val="522287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2287080"/>
        <c:crossesAt val="0"/>
        <c:auto val="1"/>
        <c:lblAlgn val="ctr"/>
        <c:lblOffset val="100"/>
        <c:noMultiLvlLbl val="0"/>
      </c:catAx>
      <c:valAx>
        <c:axId val="5222870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522287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96"/>
          <c:w val="0.6858917760140234"/>
          <c:h val="8.3049330171344207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969335574261801"/>
          <c:y val="2.0914886293832743E-2"/>
          <c:w val="0.43756307088383944"/>
          <c:h val="0.89219907678069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01.09.2023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1894.6</c:v>
                </c:pt>
                <c:pt idx="1">
                  <c:v>4156.2</c:v>
                </c:pt>
                <c:pt idx="2">
                  <c:v>414.8</c:v>
                </c:pt>
                <c:pt idx="3">
                  <c:v>27107.3</c:v>
                </c:pt>
                <c:pt idx="4">
                  <c:v>31253.5</c:v>
                </c:pt>
                <c:pt idx="5">
                  <c:v>143966.1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378130593120708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2476</c:v>
                </c:pt>
                <c:pt idx="1">
                  <c:v>9061</c:v>
                </c:pt>
                <c:pt idx="2">
                  <c:v>3379</c:v>
                </c:pt>
                <c:pt idx="3">
                  <c:v>30722</c:v>
                </c:pt>
                <c:pt idx="4">
                  <c:v>43908</c:v>
                </c:pt>
                <c:pt idx="5">
                  <c:v>268627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3884856"/>
        <c:axId val="523886424"/>
      </c:barChart>
      <c:catAx>
        <c:axId val="523884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3886424"/>
        <c:crossesAt val="0"/>
        <c:auto val="1"/>
        <c:lblAlgn val="ctr"/>
        <c:lblOffset val="100"/>
        <c:noMultiLvlLbl val="0"/>
      </c:catAx>
      <c:valAx>
        <c:axId val="52388642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523884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74"/>
          <c:w val="0.68589177601402296"/>
          <c:h val="8.3049330171344207E-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6">
            <a:lumMod val="60000"/>
            <a:lumOff val="40000"/>
          </a:schemeClr>
        </a:solidFill>
      </c:spPr>
    </c:sideWall>
    <c:backWall>
      <c:thickness val="0"/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3.2935284283611699E-2"/>
          <c:w val="0.90342981432876668"/>
          <c:h val="0.48144162910744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443547997118871E-2"/>
                  <c:y val="-4.7374602717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543739829648272E-2"/>
                  <c:y val="-3.939729048015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787145947974534E-3"/>
                  <c:y val="-9.222577843369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461377478338155E-2"/>
                      <c:h val="4.3174473667370573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3.0094870452306906E-3"/>
                  <c:y val="-4.737460271751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588753.9</c:v>
                </c:pt>
                <c:pt idx="1">
                  <c:v>1028556</c:v>
                </c:pt>
                <c:pt idx="2">
                  <c:v>164318.6</c:v>
                </c:pt>
                <c:pt idx="3">
                  <c:v>4152</c:v>
                </c:pt>
                <c:pt idx="4">
                  <c:v>5687.6</c:v>
                </c:pt>
                <c:pt idx="5">
                  <c:v>16391.7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06251326442597E-2"/>
                  <c:y val="-1.139593163446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0636421517505E-2"/>
                  <c:y val="-2.051267694202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314103265641622E-2"/>
                  <c:y val="-2.694321793477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536111183737"/>
                      <c:h val="6.01056398114374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951889854671418E-2"/>
                  <c:y val="-2.718751999744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69495206744425E-2"/>
                  <c:y val="-5.0142099191624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974798719390255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305558</c:v>
                </c:pt>
                <c:pt idx="1">
                  <c:v>622942</c:v>
                </c:pt>
                <c:pt idx="2">
                  <c:v>113124.8</c:v>
                </c:pt>
                <c:pt idx="3">
                  <c:v>2423.6999999999998</c:v>
                </c:pt>
                <c:pt idx="4">
                  <c:v>3473.5</c:v>
                </c:pt>
                <c:pt idx="5">
                  <c:v>10113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2288648"/>
        <c:axId val="522288256"/>
        <c:axId val="0"/>
      </c:bar3DChart>
      <c:catAx>
        <c:axId val="522288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2288256"/>
        <c:crosses val="autoZero"/>
        <c:auto val="1"/>
        <c:lblAlgn val="ctr"/>
        <c:lblOffset val="100"/>
        <c:noMultiLvlLbl val="0"/>
      </c:catAx>
      <c:valAx>
        <c:axId val="522288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522288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46883202099736"/>
          <c:y val="2.0117864902328326E-2"/>
          <c:w val="0.86790047845916041"/>
          <c:h val="0.804204561047322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 квартал 2022 г.</c:v>
                </c:pt>
                <c:pt idx="1">
                  <c:v>III квартал 2022 г.</c:v>
                </c:pt>
                <c:pt idx="2">
                  <c:v>IV квартал 2022 г.</c:v>
                </c:pt>
                <c:pt idx="3">
                  <c:v>I квартал 2023 г.</c:v>
                </c:pt>
                <c:pt idx="4">
                  <c:v>II квартал 2023 г.</c:v>
                </c:pt>
                <c:pt idx="5">
                  <c:v>III квартал 2023 г.</c:v>
                </c:pt>
                <c:pt idx="6">
                  <c:v>IV квартал 2023 г.</c:v>
                </c:pt>
                <c:pt idx="7">
                  <c:v>I квартал 2024 г.</c:v>
                </c:pt>
                <c:pt idx="8">
                  <c:v>II квартал 2024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609E-17"/>
                  <c:y val="-6.3648388536169845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750000000000025E-2"/>
                  <c:y val="3.92763643205888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527777777777878E-2"/>
                  <c:y val="4.113682368314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166666666666766E-2"/>
                  <c:y val="-5.808783842292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37953855714928E-2"/>
                  <c:y val="-7.076156448383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35586052805548E-2"/>
                      <c:h val="8.2002843565904759E-2"/>
                    </c:manualLayout>
                  </c15:layout>
                </c:ext>
              </c:extLst>
            </c:dLbl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 квартал 2022 г.</c:v>
                </c:pt>
                <c:pt idx="1">
                  <c:v>III квартал 2022 г.</c:v>
                </c:pt>
                <c:pt idx="2">
                  <c:v>IV квартал 2022 г.</c:v>
                </c:pt>
                <c:pt idx="3">
                  <c:v>I квартал 2023 г.</c:v>
                </c:pt>
                <c:pt idx="4">
                  <c:v>II квартал 2023 г.</c:v>
                </c:pt>
                <c:pt idx="5">
                  <c:v>III квартал 2023 г.</c:v>
                </c:pt>
                <c:pt idx="6">
                  <c:v>IV квартал 2023 г.</c:v>
                </c:pt>
                <c:pt idx="7">
                  <c:v>I квартал 2024 г.</c:v>
                </c:pt>
                <c:pt idx="8">
                  <c:v>II квартал 2024 г.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9"/>
                <c:pt idx="0">
                  <c:v>29491700</c:v>
                </c:pt>
                <c:pt idx="1">
                  <c:v>28491700</c:v>
                </c:pt>
                <c:pt idx="2">
                  <c:v>25000000</c:v>
                </c:pt>
                <c:pt idx="3">
                  <c:v>24000000</c:v>
                </c:pt>
                <c:pt idx="4">
                  <c:v>21000000</c:v>
                </c:pt>
                <c:pt idx="5">
                  <c:v>22918200</c:v>
                </c:pt>
                <c:pt idx="6">
                  <c:v>14671400</c:v>
                </c:pt>
                <c:pt idx="7">
                  <c:v>29037100</c:v>
                </c:pt>
                <c:pt idx="8">
                  <c:v>28037100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dLbl>
              <c:idx val="0"/>
              <c:layout>
                <c:manualLayout>
                  <c:x val="-2.8750819297524665E-2"/>
                  <c:y val="-8.9467116171339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5.74675225322300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5138888888888916E-2"/>
                  <c:y val="-4.527117782215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0138888888888987E-2"/>
                  <c:y val="-0.1496633756773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1111111111111E-2"/>
                      <c:h val="5.746752253223004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0708442694663064E-2"/>
                  <c:y val="-0.165167447853423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 квартал 2022 г.</c:v>
                </c:pt>
                <c:pt idx="1">
                  <c:v>III квартал 2022 г.</c:v>
                </c:pt>
                <c:pt idx="2">
                  <c:v>IV квартал 2022 г.</c:v>
                </c:pt>
                <c:pt idx="3">
                  <c:v>I квартал 2023 г.</c:v>
                </c:pt>
                <c:pt idx="4">
                  <c:v>II квартал 2023 г.</c:v>
                </c:pt>
                <c:pt idx="5">
                  <c:v>III квартал 2023 г.</c:v>
                </c:pt>
                <c:pt idx="6">
                  <c:v>IV квартал 2023 г.</c:v>
                </c:pt>
                <c:pt idx="7">
                  <c:v>I квартал 2024 г.</c:v>
                </c:pt>
                <c:pt idx="8">
                  <c:v>II квартал 2024 г.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9"/>
                <c:pt idx="0">
                  <c:v>29491700</c:v>
                </c:pt>
                <c:pt idx="1">
                  <c:v>28491700</c:v>
                </c:pt>
                <c:pt idx="2">
                  <c:v>25000000</c:v>
                </c:pt>
                <c:pt idx="3">
                  <c:v>24000000</c:v>
                </c:pt>
                <c:pt idx="4">
                  <c:v>21000000</c:v>
                </c:pt>
                <c:pt idx="5">
                  <c:v>22918200</c:v>
                </c:pt>
                <c:pt idx="6">
                  <c:v>14671400</c:v>
                </c:pt>
                <c:pt idx="7">
                  <c:v>29037100</c:v>
                </c:pt>
                <c:pt idx="8">
                  <c:v>28037100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285904"/>
        <c:axId val="212394376"/>
      </c:lineChart>
      <c:catAx>
        <c:axId val="52228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2394376"/>
        <c:crosses val="autoZero"/>
        <c:auto val="1"/>
        <c:lblAlgn val="ctr"/>
        <c:lblOffset val="100"/>
        <c:noMultiLvlLbl val="0"/>
      </c:catAx>
      <c:valAx>
        <c:axId val="212394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22285904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>
        <c:manualLayout>
          <c:xMode val="edge"/>
          <c:yMode val="edge"/>
          <c:x val="0.05"/>
          <c:y val="0.9347957010529907"/>
          <c:w val="0.9"/>
          <c:h val="4.8666882390971875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21121968315118E-2"/>
          <c:y val="1.5958103420607588E-2"/>
          <c:w val="0.64795955025997831"/>
          <c:h val="0.968083793158784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44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758794381235949E-2"/>
                  <c:y val="-0.17499521658087377"/>
                </c:manualLayout>
              </c:layout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9240183187064E-2"/>
                  <c:y val="-6.6075412917083284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alpha val="84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96848.8</c:v>
                </c:pt>
                <c:pt idx="1">
                  <c:v>1098.3</c:v>
                </c:pt>
                <c:pt idx="2">
                  <c:v>7544</c:v>
                </c:pt>
                <c:pt idx="3">
                  <c:v>15989.4</c:v>
                </c:pt>
                <c:pt idx="4">
                  <c:v>39094</c:v>
                </c:pt>
                <c:pt idx="5">
                  <c:v>1501.5</c:v>
                </c:pt>
                <c:pt idx="6">
                  <c:v>609777.80000000005</c:v>
                </c:pt>
                <c:pt idx="7">
                  <c:v>113124.8</c:v>
                </c:pt>
                <c:pt idx="8">
                  <c:v>141834</c:v>
                </c:pt>
                <c:pt idx="9">
                  <c:v>30179.8</c:v>
                </c:pt>
                <c:pt idx="10">
                  <c:v>642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526839155474482"/>
          <c:y val="1.5949809589058006E-2"/>
          <c:w val="0.32578556822791482"/>
          <c:h val="0.9583020868051698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0.10427</cdr:x>
      <cdr:y>0.45257</cdr:y>
    </cdr:from>
    <cdr:to>
      <cdr:x>0.18758</cdr:x>
      <cdr:y>0.52457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1310" y="2715785"/>
          <a:ext cx="72013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  51,9%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0.27088</cdr:x>
      <cdr:y>0.22458</cdr:y>
    </cdr:from>
    <cdr:to>
      <cdr:x>0.34585</cdr:x>
      <cdr:y>0.29658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41486" y="1347633"/>
          <a:ext cx="64804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60,6</a:t>
          </a:r>
          <a:r>
            <a:rPr lang="ru-RU" sz="11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0.46248</cdr:x>
      <cdr:y>0.57257</cdr:y>
    </cdr:from>
    <cdr:to>
      <cdr:x>0.53745</cdr:x>
      <cdr:y>0.70457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97676" y="3435864"/>
          <a:ext cx="648041" cy="79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68,8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0.59577</cdr:x>
      <cdr:y>0.66857</cdr:y>
    </cdr:from>
    <cdr:to>
      <cdr:x>0.65362</cdr:x>
      <cdr:y>0.70457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9806" y="4011928"/>
          <a:ext cx="500056" cy="21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8,4%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0.74571</cdr:x>
      <cdr:y>0.65657</cdr:y>
    </cdr:from>
    <cdr:to>
      <cdr:x>0.84568</cdr:x>
      <cdr:y>0.71657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5950" y="3939920"/>
          <a:ext cx="864141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67,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0.91232</cdr:x>
      <cdr:y>0.66857</cdr:y>
    </cdr:from>
    <cdr:to>
      <cdr:x>1</cdr:x>
      <cdr:y>0.71657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886110" y="4011928"/>
          <a:ext cx="7578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,7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2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6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городского округа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01.09.2024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321352"/>
              </p:ext>
            </p:extLst>
          </p:nvPr>
        </p:nvGraphicFramePr>
        <p:xfrm>
          <a:off x="107504" y="642918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01.09.2024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655537"/>
              </p:ext>
            </p:extLst>
          </p:nvPr>
        </p:nvGraphicFramePr>
        <p:xfrm>
          <a:off x="0" y="764704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3303176"/>
              </p:ext>
            </p:extLst>
          </p:nvPr>
        </p:nvGraphicFramePr>
        <p:xfrm>
          <a:off x="4500562" y="642918"/>
          <a:ext cx="46434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8408006"/>
              </p:ext>
            </p:extLst>
          </p:nvPr>
        </p:nvGraphicFramePr>
        <p:xfrm>
          <a:off x="0" y="642918"/>
          <a:ext cx="4500562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7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01.09.2024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747482"/>
              </p:ext>
            </p:extLst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696770"/>
              </p:ext>
            </p:extLst>
          </p:nvPr>
        </p:nvGraphicFramePr>
        <p:xfrm>
          <a:off x="179512" y="836712"/>
          <a:ext cx="85072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19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бюджета Пышминского городского округа в разрезе функциональной квалификации расходов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780743"/>
              </p:ext>
            </p:extLst>
          </p:nvPr>
        </p:nvGraphicFramePr>
        <p:xfrm>
          <a:off x="0" y="126876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Liberation Serif" panose="02020603050405020304" pitchFamily="18" charset="0"/>
              </a:rPr>
              <a:t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a:t>
            </a:r>
            <a:endParaRPr lang="ru-RU" sz="16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697527"/>
              </p:ext>
            </p:extLst>
          </p:nvPr>
        </p:nvGraphicFramePr>
        <p:xfrm>
          <a:off x="107503" y="1052735"/>
          <a:ext cx="8712971" cy="574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5"/>
                <a:gridCol w="1448511"/>
                <a:gridCol w="1219799"/>
                <a:gridCol w="1452162"/>
                <a:gridCol w="1452162"/>
                <a:gridCol w="1452162"/>
              </a:tblGrid>
              <a:tr h="1094698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Среднегодовая 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постоянного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бюджета (план на год), в тыс.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тыс.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35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3 313 831,9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122,798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112 203,2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102,699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1 457 110,3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82,833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747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281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0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265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93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348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5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9,048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77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 на год), в млн.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млн.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84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3 786 014,2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140,295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378 196,8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115,632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1 508 796,6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85,771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807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859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1 057 634,9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6,584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56,503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69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5297</TotalTime>
  <Words>365</Words>
  <Application>Microsoft Office PowerPoint</Application>
  <PresentationFormat>Экран (4:3)</PresentationFormat>
  <Paragraphs>119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Liberation Serif</vt:lpstr>
      <vt:lpstr>Times New Roman</vt:lpstr>
      <vt:lpstr>Тема Office</vt:lpstr>
      <vt:lpstr>Бюджет Пышминского городского округа на 01.09.2024, тыс.руб.</vt:lpstr>
      <vt:lpstr>Исполнение бюджета на 01.09.2024, тыс. руб.</vt:lpstr>
      <vt:lpstr>Основные виды налоговых доходов, тыс. руб.</vt:lpstr>
      <vt:lpstr>Ведомственная структура расходов бюджета на  01.09.2024 года, тыс. руб.</vt:lpstr>
      <vt:lpstr>Муниципальный долг, руб.</vt:lpstr>
      <vt:lpstr>Общая сумма расходов бюджета Пышминского городского округа в разрезе функциональной квалификации расходов на 01.09.2024, тыс. руб.</vt:lpstr>
      <vt:lpstr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FunUpr</cp:lastModifiedBy>
  <cp:revision>327</cp:revision>
  <dcterms:created xsi:type="dcterms:W3CDTF">2020-03-03T11:56:03Z</dcterms:created>
  <dcterms:modified xsi:type="dcterms:W3CDTF">2024-09-03T10:55:29Z</dcterms:modified>
  <cp:contentStatus/>
</cp:coreProperties>
</file>