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6" r:id="rId4"/>
    <p:sldId id="260" r:id="rId5"/>
    <p:sldId id="267" r:id="rId6"/>
    <p:sldId id="263" r:id="rId7"/>
    <p:sldId id="26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11" autoAdjust="0"/>
    <p:restoredTop sz="94660"/>
  </p:normalViewPr>
  <p:slideViewPr>
    <p:cSldViewPr>
      <p:cViewPr varScale="1">
        <p:scale>
          <a:sx n="103" d="100"/>
          <a:sy n="103" d="100"/>
        </p:scale>
        <p:origin x="252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4.xlsx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Excel6.xlsx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Microsoft_Excel7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158758463237694"/>
          <c:y val="0.11890570203769248"/>
          <c:w val="0.85082073439810824"/>
          <c:h val="0.77573370191677848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dPt>
            <c:idx val="0"/>
            <c:invertIfNegative val="0"/>
            <c:bubble3D val="0"/>
            <c:spPr>
              <a:gradFill rotWithShape="1">
                <a:gsLst>
                  <a:gs pos="0">
                    <a:schemeClr val="accent6">
                      <a:shade val="51000"/>
                      <a:satMod val="130000"/>
                    </a:schemeClr>
                  </a:gs>
                  <a:gs pos="80000">
                    <a:schemeClr val="accent6">
                      <a:shade val="93000"/>
                      <a:satMod val="130000"/>
                    </a:schemeClr>
                  </a:gs>
                  <a:gs pos="100000">
                    <a:schemeClr val="accent6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1"/>
            <c:invertIfNegative val="0"/>
            <c:bubble3D val="0"/>
            <c:spPr>
              <a:gradFill rotWithShape="1">
                <a:gsLst>
                  <a:gs pos="0">
                    <a:schemeClr val="accent1">
                      <a:shade val="51000"/>
                      <a:satMod val="130000"/>
                    </a:schemeClr>
                  </a:gs>
                  <a:gs pos="80000">
                    <a:schemeClr val="accent1">
                      <a:shade val="93000"/>
                      <a:satMod val="130000"/>
                    </a:schemeClr>
                  </a:gs>
                  <a:gs pos="100000">
                    <a:schemeClr val="accent1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Pt>
            <c:idx val="2"/>
            <c:invertIfNegative val="0"/>
            <c:bubble3D val="0"/>
            <c:spPr>
              <a:gradFill rotWithShape="1">
                <a:gsLst>
                  <a:gs pos="0">
                    <a:schemeClr val="accent3">
                      <a:shade val="51000"/>
                      <a:satMod val="130000"/>
                    </a:schemeClr>
                  </a:gs>
                  <a:gs pos="80000">
                    <a:schemeClr val="accent3">
                      <a:shade val="93000"/>
                      <a:satMod val="130000"/>
                    </a:schemeClr>
                  </a:gs>
                  <a:gs pos="100000">
                    <a:schemeClr val="accent3">
                      <a:shade val="94000"/>
                      <a:satMod val="135000"/>
                    </a:schemeClr>
                  </a:gs>
                </a:gsLst>
                <a:lin ang="16200000" scaled="0"/>
              </a:gradFill>
              <a:ln>
                <a:noFill/>
              </a:ln>
              <a:effectLst>
                <a:outerShdw blurRad="40000" dist="23000" dir="5400000" rotWithShape="0">
                  <a:srgbClr val="000000">
                    <a:alpha val="35000"/>
                  </a:srgbClr>
                </a:outerShdw>
              </a:effectLst>
              <a:scene3d>
                <a:camera prst="orthographicFront">
                  <a:rot lat="0" lon="0" rev="0"/>
                </a:camera>
                <a:lightRig rig="threePt" dir="t">
                  <a:rot lat="0" lon="0" rev="1200000"/>
                </a:lightRig>
              </a:scene3d>
              <a:sp3d>
                <a:bevelT w="63500" h="25400"/>
              </a:sp3d>
            </c:spPr>
          </c:dPt>
          <c:dLbls>
            <c:spPr>
              <a:noFill/>
              <a:ln>
                <a:noFill/>
              </a:ln>
              <a:effectLst/>
            </c:spPr>
            <c:dLblPos val="ctr"/>
            <c:showLegendKey val="1"/>
            <c:showVal val="1"/>
            <c:showCatName val="0"/>
            <c:showSerName val="0"/>
            <c:showPercent val="0"/>
            <c:showBubbleSize val="0"/>
            <c:separator> </c:separator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Лист1!$A$2:$A$4</c:f>
              <c:strCache>
                <c:ptCount val="3"/>
                <c:pt idx="0">
                  <c:v>доходы</c:v>
                </c:pt>
                <c:pt idx="1">
                  <c:v>расходы</c:v>
                </c:pt>
                <c:pt idx="2">
                  <c:v>дефицит</c:v>
                </c:pt>
              </c:strCache>
            </c:strRef>
          </c:cat>
          <c:val>
            <c:numRef>
              <c:f>Лист1!$B$2:$B$4</c:f>
              <c:numCache>
                <c:formatCode>0.0</c:formatCode>
                <c:ptCount val="3"/>
                <c:pt idx="0">
                  <c:v>1710226</c:v>
                </c:pt>
                <c:pt idx="1">
                  <c:v>1759173</c:v>
                </c:pt>
                <c:pt idx="2" formatCode="0">
                  <c:v>-48947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0"/>
        <c:overlap val="1"/>
        <c:axId val="107129240"/>
        <c:axId val="126922248"/>
      </c:barChart>
      <c:catAx>
        <c:axId val="10712924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one"/>
        <c:crossAx val="126922248"/>
        <c:crosses val="autoZero"/>
        <c:auto val="1"/>
        <c:lblAlgn val="ctr"/>
        <c:lblOffset val="100"/>
        <c:noMultiLvlLbl val="0"/>
      </c:catAx>
      <c:valAx>
        <c:axId val="126922248"/>
        <c:scaling>
          <c:orientation val="minMax"/>
          <c:min val="-100000"/>
        </c:scaling>
        <c:delete val="0"/>
        <c:axPos val="l"/>
        <c:majorGridlines>
          <c:spPr>
            <a:ln w="3175"/>
          </c:spPr>
        </c:majorGridlines>
        <c:numFmt formatCode="0.0" sourceLinked="1"/>
        <c:majorTickMark val="out"/>
        <c:minorTickMark val="none"/>
        <c:tickLblPos val="nextTo"/>
        <c:txPr>
          <a:bodyPr/>
          <a:lstStyle/>
          <a:p>
            <a:pPr>
              <a:defRPr sz="18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07129240"/>
        <c:crosses val="autoZero"/>
        <c:crossBetween val="between"/>
        <c:majorUnit val="200000"/>
      </c:valAx>
      <c:spPr>
        <a:noFill/>
        <a:ln w="25400">
          <a:noFill/>
        </a:ln>
      </c:spPr>
    </c:plotArea>
    <c:legend>
      <c:legendPos val="r"/>
      <c:layout/>
      <c:overlay val="0"/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2249365704286964"/>
          <c:y val="4.4296640648312471E-2"/>
          <c:w val="0.65434030208029248"/>
          <c:h val="0.87089443727224725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исполнено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tint val="50000"/>
                    <a:satMod val="300000"/>
                  </a:schemeClr>
                </a:gs>
                <a:gs pos="35000">
                  <a:schemeClr val="accent1">
                    <a:tint val="37000"/>
                    <a:satMod val="300000"/>
                  </a:schemeClr>
                </a:gs>
                <a:gs pos="100000">
                  <a:schemeClr val="accent1">
                    <a:tint val="15000"/>
                    <a:satMod val="350000"/>
                  </a:schemeClr>
                </a:gs>
              </a:gsLst>
              <a:lin ang="16200000" scaled="1"/>
            </a:gradFill>
            <a:ln w="9525" cap="flat" cmpd="sng" algn="ctr">
              <a:solidFill>
                <a:schemeClr val="accent1">
                  <a:shade val="95000"/>
                  <a:satMod val="105000"/>
                </a:schemeClr>
              </a:solidFill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0"/>
              <c:layout>
                <c:manualLayout>
                  <c:x val="4.4444444444444446E-2"/>
                  <c:y val="-9.9728299279129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4.4444444444444446E-2"/>
                  <c:y val="-8.238424723058507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tx2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600" b="1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849241.3</c:v>
                </c:pt>
                <c:pt idx="1">
                  <c:v>793360.9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неисполненные назначения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800" b="1">
                    <a:solidFill>
                      <a:schemeClr val="tx1"/>
                    </a:solidFill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Лист1!$A$2:$A$3</c:f>
              <c:strCache>
                <c:ptCount val="2"/>
                <c:pt idx="0">
                  <c:v>доходы</c:v>
                </c:pt>
                <c:pt idx="1">
                  <c:v>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0">
                  <c:v>860985.09999999986</c:v>
                </c:pt>
                <c:pt idx="1">
                  <c:v>965812.20000000007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221852392"/>
        <c:axId val="221855136"/>
      </c:barChart>
      <c:catAx>
        <c:axId val="2218523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855136"/>
        <c:crosses val="autoZero"/>
        <c:auto val="1"/>
        <c:lblAlgn val="ctr"/>
        <c:lblOffset val="100"/>
        <c:noMultiLvlLbl val="0"/>
      </c:catAx>
      <c:valAx>
        <c:axId val="221855136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1852392"/>
        <c:crosses val="autoZero"/>
        <c:crossBetween val="between"/>
        <c:majorUnit val="200000"/>
        <c:minorUnit val="100000"/>
      </c:valAx>
      <c:spPr>
        <a:solidFill>
          <a:schemeClr val="accent6">
            <a:lumMod val="20000"/>
            <a:lumOff val="80000"/>
          </a:schemeClr>
        </a:solidFill>
      </c:spPr>
    </c:plotArea>
    <c:legend>
      <c:legendPos val="r"/>
      <c:layout>
        <c:manualLayout>
          <c:xMode val="edge"/>
          <c:yMode val="edge"/>
          <c:x val="0.76206401283172964"/>
          <c:y val="0.36107210774811932"/>
          <c:w val="0.22867672790901031"/>
          <c:h val="0.22173491033841858"/>
        </c:manualLayout>
      </c:layout>
      <c:overlay val="0"/>
      <c:txPr>
        <a:bodyPr/>
        <a:lstStyle/>
        <a:p>
          <a:pPr>
            <a:defRPr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40000"/>
        <a:lumOff val="6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01.07.2024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1319.6</c:v>
                </c:pt>
                <c:pt idx="1">
                  <c:v>1845.9</c:v>
                </c:pt>
                <c:pt idx="2">
                  <c:v>457.5</c:v>
                </c:pt>
                <c:pt idx="3">
                  <c:v>26286.1</c:v>
                </c:pt>
                <c:pt idx="4">
                  <c:v>23660.2</c:v>
                </c:pt>
                <c:pt idx="5">
                  <c:v>142269.1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9443958397491526E-2"/>
                  <c:y val="-2.339173962157334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2750</c:v>
                </c:pt>
                <c:pt idx="1">
                  <c:v>8276</c:v>
                </c:pt>
                <c:pt idx="2">
                  <c:v>3741</c:v>
                </c:pt>
                <c:pt idx="3">
                  <c:v>38386</c:v>
                </c:pt>
                <c:pt idx="4">
                  <c:v>49636</c:v>
                </c:pt>
                <c:pt idx="5">
                  <c:v>268420.2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8969312"/>
        <c:axId val="128967744"/>
      </c:barChart>
      <c:catAx>
        <c:axId val="12896931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8967744"/>
        <c:crossesAt val="0"/>
        <c:auto val="1"/>
        <c:lblAlgn val="ctr"/>
        <c:lblOffset val="100"/>
        <c:noMultiLvlLbl val="0"/>
      </c:catAx>
      <c:valAx>
        <c:axId val="128967744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12896931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96"/>
          <c:w val="0.6858917760140234"/>
          <c:h val="8.3049330171344207E-2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53969335574261801"/>
          <c:y val="2.0914886293832743E-2"/>
          <c:w val="0.43756307088383944"/>
          <c:h val="0.89219907678069021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 на 01.07.2023</c:v>
                </c:pt>
              </c:strCache>
            </c:strRef>
          </c:tx>
          <c:spPr>
            <a:solidFill>
              <a:srgbClr val="92D05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1446</c:v>
                </c:pt>
                <c:pt idx="1">
                  <c:v>3177.9</c:v>
                </c:pt>
                <c:pt idx="2">
                  <c:v>273</c:v>
                </c:pt>
                <c:pt idx="3">
                  <c:v>20171.599999999999</c:v>
                </c:pt>
                <c:pt idx="4">
                  <c:v>22888.6</c:v>
                </c:pt>
                <c:pt idx="5">
                  <c:v>97507.3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rgbClr val="FFFF00"/>
            </a:solidFill>
            <a:ln w="9525" cap="flat" cmpd="sng" algn="ctr">
              <a:noFill/>
              <a:prstDash val="solid"/>
            </a:ln>
            <a:effectLst>
              <a:outerShdw blurRad="40000" dist="20000" dir="5400000" rotWithShape="0">
                <a:srgbClr val="000000">
                  <a:alpha val="38000"/>
                </a:srgbClr>
              </a:outerShdw>
            </a:effectLst>
          </c:spPr>
          <c:invertIfNegative val="0"/>
          <c:dLbls>
            <c:dLbl>
              <c:idx val="5"/>
              <c:layout>
                <c:manualLayout>
                  <c:x val="-6.378130593120708E-2"/>
                  <c:y val="4.336013012136058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4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государственная пошлина</c:v>
                </c:pt>
                <c:pt idx="1">
                  <c:v>земельный налог</c:v>
                </c:pt>
                <c:pt idx="2">
                  <c:v>налог на имущество</c:v>
                </c:pt>
                <c:pt idx="3">
                  <c:v>налог на совокупный доход</c:v>
                </c:pt>
                <c:pt idx="4">
                  <c:v>акцизы</c:v>
                </c:pt>
                <c:pt idx="5">
                  <c:v>налог на доходы физических лиц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2476</c:v>
                </c:pt>
                <c:pt idx="1">
                  <c:v>9061</c:v>
                </c:pt>
                <c:pt idx="2">
                  <c:v>3379</c:v>
                </c:pt>
                <c:pt idx="3">
                  <c:v>30722</c:v>
                </c:pt>
                <c:pt idx="4">
                  <c:v>43908</c:v>
                </c:pt>
                <c:pt idx="5">
                  <c:v>268627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11872152"/>
        <c:axId val="511873328"/>
      </c:barChart>
      <c:catAx>
        <c:axId val="5118721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511873328"/>
        <c:crossesAt val="0"/>
        <c:auto val="1"/>
        <c:lblAlgn val="ctr"/>
        <c:lblOffset val="100"/>
        <c:noMultiLvlLbl val="0"/>
      </c:catAx>
      <c:valAx>
        <c:axId val="511873328"/>
        <c:scaling>
          <c:orientation val="minMax"/>
        </c:scaling>
        <c:delete val="1"/>
        <c:axPos val="b"/>
        <c:majorGridlines/>
        <c:numFmt formatCode="General" sourceLinked="1"/>
        <c:majorTickMark val="out"/>
        <c:minorTickMark val="none"/>
        <c:tickLblPos val="low"/>
        <c:crossAx val="511872152"/>
        <c:crosses val="autoZero"/>
        <c:crossBetween val="between"/>
      </c:valAx>
    </c:plotArea>
    <c:legend>
      <c:legendPos val="b"/>
      <c:layout>
        <c:manualLayout>
          <c:xMode val="edge"/>
          <c:yMode val="edge"/>
          <c:x val="0.18438895739207894"/>
          <c:y val="0.90327567005058074"/>
          <c:w val="0.68589177601402296"/>
          <c:h val="8.3049330171344207E-2"/>
        </c:manualLayout>
      </c:layout>
      <c:overlay val="0"/>
      <c:txPr>
        <a:bodyPr/>
        <a:lstStyle/>
        <a:p>
          <a:pPr>
            <a:defRPr sz="20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60000"/>
        <a:lumOff val="4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  <c:spPr>
        <a:solidFill>
          <a:schemeClr val="accent6">
            <a:lumMod val="60000"/>
            <a:lumOff val="40000"/>
          </a:schemeClr>
        </a:solidFill>
      </c:spPr>
    </c:sideWall>
    <c:backWall>
      <c:thickness val="0"/>
      <c:spPr>
        <a:solidFill>
          <a:schemeClr val="accent6">
            <a:lumMod val="60000"/>
            <a:lumOff val="40000"/>
          </a:schemeClr>
        </a:solidFill>
      </c:spPr>
    </c:backWall>
    <c:plotArea>
      <c:layout>
        <c:manualLayout>
          <c:layoutTarget val="inner"/>
          <c:xMode val="edge"/>
          <c:yMode val="edge"/>
          <c:x val="0"/>
          <c:y val="3.2935284283611699E-2"/>
          <c:w val="0.90342981432876668"/>
          <c:h val="0.48144162910744254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план</c:v>
                </c:pt>
              </c:strCache>
            </c:strRef>
          </c:tx>
          <c:spPr>
            <a:solidFill>
              <a:schemeClr val="accent2">
                <a:lumMod val="40000"/>
                <a:lumOff val="6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1.1469495206744425E-2"/>
                  <c:y val="-5.92588444991927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1.8637929710959667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1.4443547997118871E-2"/>
                  <c:y val="-4.737460271751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4.3543739829648272E-2"/>
                  <c:y val="-3.939729048015187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4.4787145947974534E-3"/>
                  <c:y val="-9.222577843369374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7.3461377478338155E-2"/>
                      <c:h val="4.3174473667370573E-2"/>
                    </c:manualLayout>
                  </c15:layout>
                </c:ext>
              </c:extLst>
            </c:dLbl>
            <c:dLbl>
              <c:idx val="5"/>
              <c:layout>
                <c:manualLayout>
                  <c:x val="1.3152016000003703E-2"/>
                  <c:y val="-5.584018578955242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2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Лист1!$B$2:$B$7</c:f>
              <c:numCache>
                <c:formatCode>General</c:formatCode>
                <c:ptCount val="6"/>
                <c:pt idx="0">
                  <c:v>580494.19999999995</c:v>
                </c:pt>
                <c:pt idx="1">
                  <c:v>1000585.7</c:v>
                </c:pt>
                <c:pt idx="2">
                  <c:v>151887.6</c:v>
                </c:pt>
                <c:pt idx="3">
                  <c:v>4152</c:v>
                </c:pt>
                <c:pt idx="4">
                  <c:v>5687.6</c:v>
                </c:pt>
                <c:pt idx="5">
                  <c:v>16366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факт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</c:spPr>
          <c:invertIfNegative val="0"/>
          <c:dLbls>
            <c:dLbl>
              <c:idx val="0"/>
              <c:layout>
                <c:manualLayout>
                  <c:x val="2.5806251326442597E-2"/>
                  <c:y val="-1.139593163446020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2.580636421517505E-2"/>
                  <c:y val="-2.051267694202826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2"/>
              <c:layout>
                <c:manualLayout>
                  <c:x val="5.4314103265641622E-2"/>
                  <c:y val="-2.694321793477108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0.1072536111183737"/>
                      <c:h val="6.0105639811437468E-2"/>
                    </c:manualLayout>
                  </c15:layout>
                </c:ext>
              </c:extLst>
            </c:dLbl>
            <c:dLbl>
              <c:idx val="3"/>
              <c:layout>
                <c:manualLayout>
                  <c:x val="6.7951889854671418E-2"/>
                  <c:y val="-2.718751999744032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4"/>
              <c:layout>
                <c:manualLayout>
                  <c:x val="1.1469495206744425E-2"/>
                  <c:y val="-5.014209919162468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5"/>
              <c:layout>
                <c:manualLayout>
                  <c:x val="3.2974798719390255E-2"/>
                  <c:y val="-3.64669812302724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numFmt formatCode="General" sourceLinked="0"/>
            <c:spPr>
              <a:solidFill>
                <a:schemeClr val="accent4">
                  <a:lumMod val="40000"/>
                  <a:lumOff val="60000"/>
                </a:schemeClr>
              </a:solidFill>
            </c:spPr>
            <c:txPr>
              <a:bodyPr/>
              <a:lstStyle/>
              <a:p>
                <a:pPr>
                  <a:defRPr sz="16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Лист1!$A$2:$A$7</c:f>
              <c:strCache>
                <c:ptCount val="6"/>
                <c:pt idx="0">
                  <c:v>Администрация Пышминского городского округа; </c:v>
                </c:pt>
                <c:pt idx="1">
                  <c:v>МКУ "Управление образования и молодежной политики"</c:v>
                </c:pt>
                <c:pt idx="2">
                  <c:v>МКУ "Управление культуры и туризма" </c:v>
                </c:pt>
                <c:pt idx="3">
                  <c:v>Дума Пышминского городского округа</c:v>
                </c:pt>
                <c:pt idx="4">
                  <c:v>Счетная палата Пышминского городского округа</c:v>
                </c:pt>
                <c:pt idx="5">
                  <c:v>Финансовое управление администрации Пышминского городского округа</c:v>
                </c:pt>
              </c:strCache>
            </c:strRef>
          </c:cat>
          <c:val>
            <c:numRef>
              <c:f>Лист1!$C$2:$C$7</c:f>
              <c:numCache>
                <c:formatCode>General</c:formatCode>
                <c:ptCount val="6"/>
                <c:pt idx="0">
                  <c:v>235591.9</c:v>
                </c:pt>
                <c:pt idx="1">
                  <c:v>474006</c:v>
                </c:pt>
                <c:pt idx="2">
                  <c:v>72145.8</c:v>
                </c:pt>
                <c:pt idx="3">
                  <c:v>1699.4</c:v>
                </c:pt>
                <c:pt idx="4">
                  <c:v>2335.1</c:v>
                </c:pt>
                <c:pt idx="5">
                  <c:v>7582.6</c:v>
                </c:pt>
              </c:numCache>
            </c:numRef>
          </c:val>
          <c:shape val="box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7646856"/>
        <c:axId val="127645288"/>
        <c:axId val="0"/>
      </c:bar3DChart>
      <c:catAx>
        <c:axId val="12764685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127645288"/>
        <c:crosses val="autoZero"/>
        <c:auto val="1"/>
        <c:lblAlgn val="ctr"/>
        <c:lblOffset val="100"/>
        <c:noMultiLvlLbl val="0"/>
      </c:catAx>
      <c:valAx>
        <c:axId val="12764528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one"/>
        <c:crossAx val="127646856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ru-RU"/>
    </a:p>
  </c:txPr>
  <c:externalData r:id="rId1">
    <c:autoUpdate val="0"/>
  </c:externalData>
  <c:userShapes r:id="rId2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1446883202099736"/>
          <c:y val="2.0117864902328326E-2"/>
          <c:w val="0.86790047845916041"/>
          <c:h val="0.80420456104732208"/>
        </c:manualLayout>
      </c:layout>
      <c:lineChart>
        <c:grouping val="standar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бюджетные кредиты и ссуды</c:v>
                </c:pt>
              </c:strCache>
            </c:strRef>
          </c:tx>
          <c:dLbls>
            <c:spPr>
              <a:solidFill>
                <a:schemeClr val="accent5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 квартал 2022 г.</c:v>
                </c:pt>
                <c:pt idx="1">
                  <c:v>III квартал 2022 г.</c:v>
                </c:pt>
                <c:pt idx="2">
                  <c:v>IV квартал 2022 г.</c:v>
                </c:pt>
                <c:pt idx="3">
                  <c:v>I квартал 2023 г.</c:v>
                </c:pt>
                <c:pt idx="4">
                  <c:v>II квартал 2023 г.</c:v>
                </c:pt>
                <c:pt idx="5">
                  <c:v>III квартал 2023 г.</c:v>
                </c:pt>
                <c:pt idx="6">
                  <c:v>IV квартал 2023 г.</c:v>
                </c:pt>
                <c:pt idx="7">
                  <c:v>I квартал 2024 г.</c:v>
                </c:pt>
                <c:pt idx="8">
                  <c:v>II квартал 2024 г.</c:v>
                </c:pt>
              </c:strCache>
            </c:strRef>
          </c:cat>
          <c:val>
            <c:numRef>
              <c:f>Лист1!$B$2:$B$11</c:f>
              <c:numCache>
                <c:formatCode>General</c:formatCode>
                <c:ptCount val="9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</c:numCache>
            </c:numRef>
          </c:val>
          <c:smooth val="0"/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муниципальные гарантии </c:v>
                </c:pt>
              </c:strCache>
            </c:strRef>
          </c:tx>
          <c:dLbls>
            <c:dLbl>
              <c:idx val="0"/>
              <c:layout>
                <c:manualLayout>
                  <c:x val="-1.3467763623607609E-17"/>
                  <c:y val="-6.3648388536169845E-2"/>
                </c:manualLayout>
              </c:layout>
              <c:dLblPos val="b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"/>
              <c:layout>
                <c:manualLayout>
                  <c:x val="-4.3750000000000025E-2"/>
                  <c:y val="3.9276364320588886E-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6"/>
              <c:layout>
                <c:manualLayout>
                  <c:x val="-2.1527777777777878E-2"/>
                  <c:y val="4.113682368314310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5.4166666666666766E-2"/>
                  <c:y val="-5.8087838422929451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8"/>
              <c:layout>
                <c:manualLayout>
                  <c:x val="-1.537953855714928E-2"/>
                  <c:y val="-7.0761564483830003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8435586052805548E-2"/>
                      <c:h val="8.2002843565904759E-2"/>
                    </c:manualLayout>
                  </c15:layout>
                </c:ext>
              </c:extLst>
            </c:dLbl>
            <c:spPr>
              <a:solidFill>
                <a:schemeClr val="accent2"/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 квартал 2022 г.</c:v>
                </c:pt>
                <c:pt idx="1">
                  <c:v>III квартал 2022 г.</c:v>
                </c:pt>
                <c:pt idx="2">
                  <c:v>IV квартал 2022 г.</c:v>
                </c:pt>
                <c:pt idx="3">
                  <c:v>I квартал 2023 г.</c:v>
                </c:pt>
                <c:pt idx="4">
                  <c:v>II квартал 2023 г.</c:v>
                </c:pt>
                <c:pt idx="5">
                  <c:v>III квартал 2023 г.</c:v>
                </c:pt>
                <c:pt idx="6">
                  <c:v>IV квартал 2023 г.</c:v>
                </c:pt>
                <c:pt idx="7">
                  <c:v>I квартал 2024 г.</c:v>
                </c:pt>
                <c:pt idx="8">
                  <c:v>II квартал 2024 г.</c:v>
                </c:pt>
              </c:strCache>
            </c:strRef>
          </c:cat>
          <c:val>
            <c:numRef>
              <c:f>Лист1!$C$2:$C$11</c:f>
              <c:numCache>
                <c:formatCode>General</c:formatCode>
                <c:ptCount val="9"/>
                <c:pt idx="0">
                  <c:v>29491700</c:v>
                </c:pt>
                <c:pt idx="1">
                  <c:v>28491700</c:v>
                </c:pt>
                <c:pt idx="2">
                  <c:v>25000000</c:v>
                </c:pt>
                <c:pt idx="3">
                  <c:v>24000000</c:v>
                </c:pt>
                <c:pt idx="4">
                  <c:v>21000000</c:v>
                </c:pt>
                <c:pt idx="5">
                  <c:v>22918200</c:v>
                </c:pt>
                <c:pt idx="6">
                  <c:v>14671400</c:v>
                </c:pt>
                <c:pt idx="7">
                  <c:v>29037100</c:v>
                </c:pt>
                <c:pt idx="8">
                  <c:v>28037100</c:v>
                </c:pt>
              </c:numCache>
            </c:numRef>
          </c:val>
          <c:smooth val="0"/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общая сумма обязательств</c:v>
                </c:pt>
              </c:strCache>
            </c:strRef>
          </c:tx>
          <c:dLbls>
            <c:dLbl>
              <c:idx val="0"/>
              <c:layout>
                <c:manualLayout>
                  <c:x val="-2.8750819297524665E-2"/>
                  <c:y val="-8.9467116171339608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7499999999999994E-2"/>
                      <c:h val="5.7467522532230045E-2"/>
                    </c:manualLayout>
                  </c15:layout>
                </c:ext>
              </c:extLst>
            </c:dLbl>
            <c:dLbl>
              <c:idx val="1"/>
              <c:layout>
                <c:manualLayout>
                  <c:x val="-4.5138888888888916E-2"/>
                  <c:y val="-4.5271177822152529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layout>
                <c:manualLayout>
                  <c:x val="-7.0138888888888987E-2"/>
                  <c:y val="-0.14966337567736673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8.611111111111111E-2"/>
                      <c:h val="5.7467522532230045E-2"/>
                    </c:manualLayout>
                  </c15:layout>
                </c:ext>
              </c:extLst>
            </c:dLbl>
            <c:dLbl>
              <c:idx val="8"/>
              <c:layout>
                <c:manualLayout>
                  <c:x val="-2.0708442694663064E-2"/>
                  <c:y val="-0.16516744785342388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spPr>
              <a:solidFill>
                <a:schemeClr val="accent3">
                  <a:lumMod val="20000"/>
                  <a:lumOff val="80000"/>
                </a:schemeClr>
              </a:solidFill>
            </c:spPr>
            <c:txPr>
              <a:bodyPr/>
              <a:lstStyle/>
              <a:p>
                <a:pPr>
                  <a:defRPr sz="1200">
                    <a:latin typeface="Times New Roman" pitchFamily="18" charset="0"/>
                    <a:cs typeface="Times New Roman" pitchFamily="18" charset="0"/>
                  </a:defRPr>
                </a:pPr>
                <a:endParaRPr lang="ru-RU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0"/>
              </c:ext>
            </c:extLst>
          </c:dLbls>
          <c:cat>
            <c:strRef>
              <c:f>Лист1!$A$2:$A$11</c:f>
              <c:strCache>
                <c:ptCount val="9"/>
                <c:pt idx="0">
                  <c:v>II квартал 2022 г.</c:v>
                </c:pt>
                <c:pt idx="1">
                  <c:v>III квартал 2022 г.</c:v>
                </c:pt>
                <c:pt idx="2">
                  <c:v>IV квартал 2022 г.</c:v>
                </c:pt>
                <c:pt idx="3">
                  <c:v>I квартал 2023 г.</c:v>
                </c:pt>
                <c:pt idx="4">
                  <c:v>II квартал 2023 г.</c:v>
                </c:pt>
                <c:pt idx="5">
                  <c:v>III квартал 2023 г.</c:v>
                </c:pt>
                <c:pt idx="6">
                  <c:v>IV квартал 2023 г.</c:v>
                </c:pt>
                <c:pt idx="7">
                  <c:v>I квартал 2024 г.</c:v>
                </c:pt>
                <c:pt idx="8">
                  <c:v>II квартал 2024 г.</c:v>
                </c:pt>
              </c:strCache>
            </c:strRef>
          </c:cat>
          <c:val>
            <c:numRef>
              <c:f>Лист1!$D$2:$D$11</c:f>
              <c:numCache>
                <c:formatCode>General</c:formatCode>
                <c:ptCount val="9"/>
                <c:pt idx="0">
                  <c:v>29491700</c:v>
                </c:pt>
                <c:pt idx="1">
                  <c:v>28491700</c:v>
                </c:pt>
                <c:pt idx="2">
                  <c:v>25000000</c:v>
                </c:pt>
                <c:pt idx="3">
                  <c:v>24000000</c:v>
                </c:pt>
                <c:pt idx="4">
                  <c:v>21000000</c:v>
                </c:pt>
                <c:pt idx="5">
                  <c:v>22918200</c:v>
                </c:pt>
                <c:pt idx="6">
                  <c:v>14671400</c:v>
                </c:pt>
                <c:pt idx="7">
                  <c:v>29037100</c:v>
                </c:pt>
                <c:pt idx="8">
                  <c:v>28037100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222286168"/>
        <c:axId val="222285776"/>
      </c:lineChart>
      <c:catAx>
        <c:axId val="222286168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2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2285776"/>
        <c:crosses val="autoZero"/>
        <c:auto val="1"/>
        <c:lblAlgn val="ctr"/>
        <c:lblOffset val="100"/>
        <c:noMultiLvlLbl val="0"/>
      </c:catAx>
      <c:valAx>
        <c:axId val="2222857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>
                <a:latin typeface="Times New Roman" pitchFamily="18" charset="0"/>
                <a:cs typeface="Times New Roman" pitchFamily="18" charset="0"/>
              </a:defRPr>
            </a:pPr>
            <a:endParaRPr lang="ru-RU"/>
          </a:p>
        </c:txPr>
        <c:crossAx val="222286168"/>
        <c:crosses val="autoZero"/>
        <c:crossBetween val="between"/>
        <c:majorUnit val="10000000"/>
      </c:valAx>
      <c:spPr>
        <a:solidFill>
          <a:schemeClr val="accent6">
            <a:lumMod val="60000"/>
            <a:lumOff val="40000"/>
          </a:schemeClr>
        </a:solidFill>
      </c:spPr>
    </c:plotArea>
    <c:legend>
      <c:legendPos val="b"/>
      <c:layout>
        <c:manualLayout>
          <c:xMode val="edge"/>
          <c:yMode val="edge"/>
          <c:x val="0.05"/>
          <c:y val="0.9347957010529907"/>
          <c:w val="0.9"/>
          <c:h val="4.8666882390971875E-2"/>
        </c:manualLayout>
      </c:layout>
      <c:overlay val="0"/>
      <c:txPr>
        <a:bodyPr/>
        <a:lstStyle/>
        <a:p>
          <a:pPr>
            <a:defRPr sz="16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solidFill>
      <a:schemeClr val="accent6">
        <a:lumMod val="20000"/>
        <a:lumOff val="80000"/>
      </a:schemeClr>
    </a:solidFill>
  </c:spPr>
  <c:txPr>
    <a:bodyPr/>
    <a:lstStyle/>
    <a:p>
      <a:pPr>
        <a:defRPr sz="1800"/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depthPercent val="100"/>
      <c:rAngAx val="0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1821121968315118E-2"/>
          <c:y val="1.5958103420607588E-2"/>
          <c:w val="0.64795955025997831"/>
          <c:h val="0.96808379315878479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explosion val="22"/>
          <c:dPt>
            <c:idx val="0"/>
            <c:bubble3D val="0"/>
            <c:spPr>
              <a:solidFill>
                <a:schemeClr val="accent6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"/>
            <c:bubble3D val="0"/>
            <c:spPr>
              <a:solidFill>
                <a:schemeClr val="accent5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2"/>
            <c:bubble3D val="0"/>
            <c:spPr>
              <a:solidFill>
                <a:schemeClr val="accent4"/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3"/>
            <c:bubble3D val="0"/>
            <c:spPr>
              <a:solidFill>
                <a:schemeClr val="accent6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4"/>
            <c:bubble3D val="0"/>
            <c:spPr>
              <a:solidFill>
                <a:schemeClr val="accent5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5"/>
            <c:bubble3D val="0"/>
            <c:spPr>
              <a:solidFill>
                <a:schemeClr val="accent4">
                  <a:lumMod val="6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6"/>
            <c:bubble3D val="0"/>
            <c:explosion val="44"/>
            <c:spPr>
              <a:solidFill>
                <a:schemeClr val="accent6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7"/>
            <c:bubble3D val="0"/>
            <c:spPr>
              <a:solidFill>
                <a:schemeClr val="accent5">
                  <a:lumMod val="80000"/>
                  <a:lumOff val="2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8"/>
            <c:bubble3D val="0"/>
            <c:spPr>
              <a:solidFill>
                <a:schemeClr val="accent4">
                  <a:lumMod val="80000"/>
                  <a:lumOff val="20000"/>
                </a:schemeClr>
              </a:solidFill>
              <a:ln w="25400">
                <a:solidFill>
                  <a:srgbClr val="FFFF00"/>
                </a:solidFill>
              </a:ln>
              <a:effectLst/>
              <a:sp3d contourW="25400">
                <a:contourClr>
                  <a:srgbClr val="FFFF00"/>
                </a:contourClr>
              </a:sp3d>
            </c:spPr>
          </c:dPt>
          <c:dPt>
            <c:idx val="9"/>
            <c:bubble3D val="0"/>
            <c:spPr>
              <a:solidFill>
                <a:schemeClr val="accent6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Pt>
            <c:idx val="10"/>
            <c:bubble3D val="0"/>
            <c:spPr>
              <a:solidFill>
                <a:schemeClr val="accent5">
                  <a:lumMod val="80000"/>
                </a:schemeClr>
              </a:solidFill>
              <a:ln w="25400">
                <a:solidFill>
                  <a:schemeClr val="lt1"/>
                </a:solidFill>
              </a:ln>
              <a:effectLst/>
              <a:sp3d contourW="25400">
                <a:contourClr>
                  <a:schemeClr val="lt1"/>
                </a:contourClr>
              </a:sp3d>
            </c:spPr>
          </c:dPt>
          <c:dLbls>
            <c:dLbl>
              <c:idx val="0"/>
              <c:spPr>
                <a:solidFill>
                  <a:schemeClr val="accent6">
                    <a:lumMod val="60000"/>
                    <a:lumOff val="40000"/>
                  </a:schemeClr>
                </a:solidFill>
                <a:ln>
                  <a:solidFill>
                    <a:schemeClr val="accent6">
                      <a:lumMod val="40000"/>
                      <a:lumOff val="60000"/>
                    </a:schemeClr>
                  </a:solidFill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spPr>
                <a:solidFill>
                  <a:srgbClr val="00B05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3"/>
              <c:spPr>
                <a:solidFill>
                  <a:schemeClr val="accent2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4"/>
              <c:spPr>
                <a:solidFill>
                  <a:schemeClr val="accent5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</c:extLst>
            </c:dLbl>
            <c:dLbl>
              <c:idx val="6"/>
              <c:layout>
                <c:manualLayout>
                  <c:x val="-7.4758794381235949E-2"/>
                  <c:y val="-0.17499521658087377"/>
                </c:manualLayout>
              </c:layout>
              <c:spPr>
                <a:solidFill>
                  <a:schemeClr val="accent6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7"/>
              <c:spPr>
                <a:solidFill>
                  <a:schemeClr val="accent5">
                    <a:lumMod val="40000"/>
                    <a:lumOff val="6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8"/>
              <c:spPr>
                <a:solidFill>
                  <a:schemeClr val="accent4">
                    <a:lumMod val="60000"/>
                    <a:lumOff val="40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9"/>
              <c:layout>
                <c:manualLayout>
                  <c:x val="-3.3119240183187064E-2"/>
                  <c:y val="-6.6075412917083284E-2"/>
                </c:manualLayout>
              </c:layout>
              <c:spPr>
                <a:solidFill>
                  <a:schemeClr val="accent6">
                    <a:lumMod val="75000"/>
                  </a:schemeClr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10"/>
              <c:spPr>
                <a:solidFill>
                  <a:srgbClr val="00B0F0"/>
                </a:solidFill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1" i="0" u="none" strike="noStrike" kern="1200" baseline="0">
                      <a:solidFill>
                        <a:schemeClr val="tx1">
                          <a:alpha val="84000"/>
                        </a:schemeClr>
                      </a:solidFill>
                      <a:latin typeface="Times New Roman" panose="02020603050405020304" pitchFamily="18" charset="0"/>
                      <a:ea typeface="+mn-ea"/>
                      <a:cs typeface="Times New Roman" panose="02020603050405020304" pitchFamily="18" charset="0"/>
                    </a:defRPr>
                  </a:pPr>
                  <a:endParaRPr lang="ru-RU"/>
                </a:p>
              </c:txPr>
              <c:dLblPos val="bestFit"/>
              <c:showLegendKey val="0"/>
              <c:showVal val="1"/>
              <c:showCatName val="0"/>
              <c:showSerName val="0"/>
              <c:showPercent val="0"/>
              <c:showBubbleSize val="0"/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alpha val="84000"/>
                      </a:schemeClr>
                    </a:solidFill>
                    <a:latin typeface="Times New Roman" panose="02020603050405020304" pitchFamily="18" charset="0"/>
                    <a:ea typeface="+mn-ea"/>
                    <a:cs typeface="Times New Roman" panose="02020603050405020304" pitchFamily="18" charset="0"/>
                  </a:defRPr>
                </a:pPr>
                <a:endParaRPr lang="ru-RU"/>
              </a:p>
            </c:txPr>
            <c:dLblPos val="bestFit"/>
            <c:showLegendKey val="0"/>
            <c:showVal val="1"/>
            <c:showCatName val="0"/>
            <c:showSerName val="0"/>
            <c:showPercent val="0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Лист1!$A$2:$A$12</c:f>
              <c:strCache>
                <c:ptCount val="11"/>
                <c:pt idx="0">
                  <c:v>    ОБЩЕГОСУДАРСТВЕННЫЕ ВОПРОСЫ</c:v>
                </c:pt>
                <c:pt idx="1">
                  <c:v>    НАЦИОНАЛЬНАЯ ОБОРОНА</c:v>
                </c:pt>
                <c:pt idx="2">
                  <c:v>    НАЦИОНАЛЬНАЯ БЕЗОПАСНОСТЬ И ПРАВООХРАНИТЕЛЬНАЯ ДЕЯТЕЛЬНОСТЬ</c:v>
                </c:pt>
                <c:pt idx="3">
                  <c:v>    НАЦИОНАЛЬНАЯ ЭКОНОМИКА</c:v>
                </c:pt>
                <c:pt idx="4">
                  <c:v>    ЖИЛИЩНО-КОММУНАЛЬНОЕ ХОЗЯЙСТВО</c:v>
                </c:pt>
                <c:pt idx="5">
                  <c:v>ЗДРАВООХРАНЕНИЕ</c:v>
                </c:pt>
                <c:pt idx="6">
                  <c:v>    ОБРАЗОВАНИЕ</c:v>
                </c:pt>
                <c:pt idx="7">
                  <c:v>    КУЛЬТУРА, КИНЕМАТОГРАФИЯ</c:v>
                </c:pt>
                <c:pt idx="8">
                  <c:v>    СОЦИАЛЬНАЯ ПОЛИТИКА</c:v>
                </c:pt>
                <c:pt idx="9">
                  <c:v>    ФИЗИЧЕСКАЯ КУЛЬТУРА И СПОРТ</c:v>
                </c:pt>
                <c:pt idx="10">
                  <c:v>    СРЕДСТВА МАССОВОЙ ИНФОРМАЦИИ</c:v>
                </c:pt>
              </c:strCache>
            </c:strRef>
          </c:cat>
          <c:val>
            <c:numRef>
              <c:f>Лист1!$B$2:$B$12</c:f>
              <c:numCache>
                <c:formatCode>#\ ##0.0</c:formatCode>
                <c:ptCount val="11"/>
                <c:pt idx="0">
                  <c:v>77895.199999999997</c:v>
                </c:pt>
                <c:pt idx="1">
                  <c:v>891.2</c:v>
                </c:pt>
                <c:pt idx="2">
                  <c:v>3673.3</c:v>
                </c:pt>
                <c:pt idx="3">
                  <c:v>8979.1</c:v>
                </c:pt>
                <c:pt idx="4">
                  <c:v>26886.7</c:v>
                </c:pt>
                <c:pt idx="5">
                  <c:v>0</c:v>
                </c:pt>
                <c:pt idx="6">
                  <c:v>463794.5</c:v>
                </c:pt>
                <c:pt idx="7">
                  <c:v>72145.8</c:v>
                </c:pt>
                <c:pt idx="8">
                  <c:v>117252.3</c:v>
                </c:pt>
                <c:pt idx="9">
                  <c:v>21414.9</c:v>
                </c:pt>
                <c:pt idx="10">
                  <c:v>428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  <c:spPr>
        <a:solidFill>
          <a:schemeClr val="accent6">
            <a:lumMod val="20000"/>
            <a:lumOff val="80000"/>
          </a:schemeClr>
        </a:solidFill>
        <a:ln>
          <a:noFill/>
        </a:ln>
        <a:effectLst/>
      </c:spPr>
    </c:plotArea>
    <c:legend>
      <c:legendPos val="r"/>
      <c:legendEntry>
        <c:idx val="0"/>
        <c:txPr>
          <a:bodyPr rot="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defRPr>
            </a:pPr>
            <a:endParaRPr lang="ru-RU"/>
          </a:p>
        </c:txPr>
      </c:legendEntry>
      <c:layout>
        <c:manualLayout>
          <c:xMode val="edge"/>
          <c:yMode val="edge"/>
          <c:x val="0.66526839155474482"/>
          <c:y val="1.5949809589058006E-2"/>
          <c:w val="0.32578556822791482"/>
          <c:h val="0.95830208680516982"/>
        </c:manualLayout>
      </c:layout>
      <c:overlay val="0"/>
      <c:spPr>
        <a:solidFill>
          <a:schemeClr val="accent1">
            <a:lumMod val="20000"/>
            <a:lumOff val="80000"/>
          </a:schemeClr>
        </a:solidFill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6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0.10427</cdr:x>
      <cdr:y>0.51257</cdr:y>
    </cdr:from>
    <cdr:to>
      <cdr:x>0.18758</cdr:x>
      <cdr:y>0.58457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901310" y="3075825"/>
          <a:ext cx="720131" cy="432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40,58%</a:t>
          </a:r>
          <a:endParaRPr lang="ru-RU" sz="1200" dirty="0" smtClean="0">
            <a:latin typeface="Times New Roman" pitchFamily="18" charset="0"/>
            <a:cs typeface="Times New Roman" pitchFamily="18" charset="0"/>
          </a:endParaRPr>
        </a:p>
        <a:p xmlns:a="http://schemas.openxmlformats.org/drawingml/2006/main">
          <a:endParaRPr lang="ru-RU" sz="1100" dirty="0"/>
        </a:p>
      </cdr:txBody>
    </cdr:sp>
  </cdr:relSizeAnchor>
  <cdr:relSizeAnchor xmlns:cdr="http://schemas.openxmlformats.org/drawingml/2006/chartDrawing">
    <cdr:from>
      <cdr:x>0.27088</cdr:x>
      <cdr:y>0.34457</cdr:y>
    </cdr:from>
    <cdr:to>
      <cdr:x>0.34585</cdr:x>
      <cdr:y>0.39257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341486" y="2067713"/>
          <a:ext cx="648041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47,37 </a:t>
          </a:r>
          <a:r>
            <a:rPr lang="ru-RU" sz="1100" dirty="0" smtClean="0"/>
            <a:t>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  <cdr:relSizeAnchor xmlns:cdr="http://schemas.openxmlformats.org/drawingml/2006/chartDrawing">
    <cdr:from>
      <cdr:x>0.46248</cdr:x>
      <cdr:y>0.57257</cdr:y>
    </cdr:from>
    <cdr:to>
      <cdr:x>0.53745</cdr:x>
      <cdr:y>0.70457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3997676" y="3435864"/>
          <a:ext cx="648041" cy="79209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47,5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</a:p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0.59577</cdr:x>
      <cdr:y>0.66857</cdr:y>
    </cdr:from>
    <cdr:to>
      <cdr:x>0.65362</cdr:x>
      <cdr:y>0.70457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5149806" y="4011928"/>
          <a:ext cx="500056" cy="21602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40,93%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0.74571</cdr:x>
      <cdr:y>0.65657</cdr:y>
    </cdr:from>
    <cdr:to>
      <cdr:x>0.84568</cdr:x>
      <cdr:y>0.71657</cdr:y>
    </cdr:to>
    <cdr:sp macro="" textlink="">
      <cdr:nvSpPr>
        <cdr:cNvPr id="6" name="TextBox 5"/>
        <cdr:cNvSpPr txBox="1"/>
      </cdr:nvSpPr>
      <cdr:spPr>
        <a:xfrm xmlns:a="http://schemas.openxmlformats.org/drawingml/2006/main">
          <a:off x="6445950" y="3939920"/>
          <a:ext cx="864141" cy="3600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41,06 </a:t>
          </a:r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%</a:t>
          </a:r>
          <a:endParaRPr lang="ru-RU" sz="1200" dirty="0">
            <a:latin typeface="Times New Roman" pitchFamily="18" charset="0"/>
            <a:cs typeface="Times New Roman" pitchFamily="18" charset="0"/>
          </a:endParaRPr>
        </a:p>
      </cdr:txBody>
    </cdr:sp>
  </cdr:relSizeAnchor>
  <cdr:relSizeAnchor xmlns:cdr="http://schemas.openxmlformats.org/drawingml/2006/chartDrawing">
    <cdr:from>
      <cdr:x>0.91232</cdr:x>
      <cdr:y>0.66857</cdr:y>
    </cdr:from>
    <cdr:to>
      <cdr:x>1</cdr:x>
      <cdr:y>0.71657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7886110" y="4011928"/>
          <a:ext cx="757888" cy="28803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none" rtlCol="0"/>
        <a:lstStyle xmlns:a="http://schemas.openxmlformats.org/drawingml/2006/main"/>
        <a:p xmlns:a="http://schemas.openxmlformats.org/drawingml/2006/main">
          <a:r>
            <a:rPr lang="ru-RU" sz="1200" dirty="0" smtClean="0">
              <a:latin typeface="Times New Roman" pitchFamily="18" charset="0"/>
              <a:cs typeface="Times New Roman" pitchFamily="18" charset="0"/>
            </a:rPr>
            <a:t>46,33 </a:t>
          </a:r>
          <a:r>
            <a:rPr lang="ru-RU" sz="1100" dirty="0" smtClean="0"/>
            <a:t>%</a:t>
          </a:r>
          <a:endParaRPr lang="ru-RU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1F0210-4597-40AE-B715-BDE2545C1E95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2EC67B-F993-4C50-B4CC-7B4A016B724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1341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56448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322583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9896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852260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661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2EC67B-F993-4C50-B4CC-7B4A016B7243}" type="slidenum">
              <a:rPr lang="ru-RU" smtClean="0"/>
              <a:pPr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79151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8E1CD0-1635-4841-987F-990F1066A07A}" type="datetimeFigureOut">
              <a:rPr lang="ru-RU" smtClean="0"/>
              <a:pPr/>
              <a:t>03.07.2024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F35C6-EEE7-4BE2-980D-D87FF260758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Relationship Id="rId4" Type="http://schemas.openxmlformats.org/officeDocument/2006/relationships/chart" Target="../charts/char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Бюджет Пышминского городского округа на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01.07.2024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тыс.руб.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8269454"/>
              </p:ext>
            </p:extLst>
          </p:nvPr>
        </p:nvGraphicFramePr>
        <p:xfrm>
          <a:off x="107504" y="642918"/>
          <a:ext cx="8858312" cy="592935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642918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Исполнение бюджета на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01.07.2024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0051721"/>
              </p:ext>
            </p:extLst>
          </p:nvPr>
        </p:nvGraphicFramePr>
        <p:xfrm>
          <a:off x="0" y="764704"/>
          <a:ext cx="9144000" cy="58579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500042"/>
          </a:xfrm>
          <a:solidFill>
            <a:schemeClr val="accent5">
              <a:lumMod val="40000"/>
              <a:lumOff val="60000"/>
            </a:schemeClr>
          </a:solidFill>
          <a:ln>
            <a:solidFill>
              <a:schemeClr val="accent5">
                <a:lumMod val="60000"/>
                <a:lumOff val="40000"/>
              </a:schemeClr>
            </a:solidFill>
          </a:ln>
        </p:spPr>
        <p:txBody>
          <a:bodyPr>
            <a:normAutofit fontScale="90000"/>
          </a:bodyPr>
          <a:lstStyle/>
          <a:p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Основные виды налоговых доходов, тыс. руб.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Содержимое 4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543810806"/>
              </p:ext>
            </p:extLst>
          </p:nvPr>
        </p:nvGraphicFramePr>
        <p:xfrm>
          <a:off x="4500562" y="642918"/>
          <a:ext cx="4643438" cy="60007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Содержимое 4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400637527"/>
              </p:ext>
            </p:extLst>
          </p:nvPr>
        </p:nvGraphicFramePr>
        <p:xfrm>
          <a:off x="0" y="642918"/>
          <a:ext cx="4495800" cy="60984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409763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85794"/>
          </a:xfrm>
          <a:solidFill>
            <a:schemeClr val="accent5">
              <a:lumMod val="40000"/>
              <a:lumOff val="60000"/>
            </a:schemeClr>
          </a:solidFill>
        </p:spPr>
        <p:txBody>
          <a:bodyPr>
            <a:normAutofit fontScale="90000"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Ведомственная структура расходов бюджета на </a:t>
            </a:r>
            <a:br>
              <a:rPr lang="ru-RU" sz="2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01.07.2024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года, </a:t>
            </a:r>
            <a:r>
              <a:rPr lang="ru-RU" sz="2200" dirty="0" smtClean="0">
                <a:latin typeface="Times New Roman" pitchFamily="18" charset="0"/>
                <a:cs typeface="Times New Roman" pitchFamily="18" charset="0"/>
              </a:rPr>
              <a:t>тыс. руб.</a:t>
            </a:r>
            <a:endParaRPr lang="ru-RU" sz="2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12029486"/>
              </p:ext>
            </p:extLst>
          </p:nvPr>
        </p:nvGraphicFramePr>
        <p:xfrm>
          <a:off x="214282" y="857232"/>
          <a:ext cx="8643998" cy="60007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71435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Муниципальный долг,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руб.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54696770"/>
              </p:ext>
            </p:extLst>
          </p:nvPr>
        </p:nvGraphicFramePr>
        <p:xfrm>
          <a:off x="179512" y="836712"/>
          <a:ext cx="8507288" cy="568863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1351974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24744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Autofit/>
          </a:bodyPr>
          <a:lstStyle/>
          <a:p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Общая сумма расходов бюджета Пышминского городского округа в разрезе функциональной квалификации расходов на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01.0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.2024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тыс. руб.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9" name="Объект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8880654"/>
              </p:ext>
            </p:extLst>
          </p:nvPr>
        </p:nvGraphicFramePr>
        <p:xfrm>
          <a:off x="0" y="1268760"/>
          <a:ext cx="8964488" cy="54726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8325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864096"/>
          </a:xfrm>
          <a:solidFill>
            <a:schemeClr val="accent5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ru-RU" sz="1600" b="1" dirty="0" smtClean="0">
                <a:latin typeface="Liberation Serif" panose="02020603050405020304" pitchFamily="18" charset="0"/>
              </a:rPr>
              <a:t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a:t>
            </a:r>
            <a:endParaRPr lang="ru-RU" sz="1600" b="1" dirty="0">
              <a:latin typeface="Liberation Serif" panose="02020603050405020304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2574310"/>
              </p:ext>
            </p:extLst>
          </p:nvPr>
        </p:nvGraphicFramePr>
        <p:xfrm>
          <a:off x="107503" y="1052735"/>
          <a:ext cx="8712971" cy="57403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8175"/>
                <a:gridCol w="1448511"/>
                <a:gridCol w="1219799"/>
                <a:gridCol w="1452162"/>
                <a:gridCol w="1452162"/>
                <a:gridCol w="1452162"/>
              </a:tblGrid>
              <a:tr h="1094698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Среднегодовая 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постоянного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 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бюджета (план на год), в тыс.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тыс.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Доходы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00355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3 222 962,4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119,431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2 071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067,2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100,699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1 454 572,6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 82,688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1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710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226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4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849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241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3</a:t>
                      </a:r>
                      <a:endParaRPr lang="ru-RU" sz="1400" b="1" dirty="0" smtClean="0">
                        <a:latin typeface="Liberation Serif" panose="02020603050405020304" pitchFamily="18" charset="0"/>
                      </a:endParaRPr>
                    </a:p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91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368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45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370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</a:tr>
              <a:tr h="1279377">
                <a:tc>
                  <a:txBody>
                    <a:bodyPr/>
                    <a:lstStyle/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endParaRPr lang="ru-RU" sz="1200" b="0" dirty="0" smtClean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  <a:p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наименование МО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000" b="0" dirty="0" err="1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Справочно</a:t>
                      </a:r>
                      <a:r>
                        <a:rPr lang="en-US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:</a:t>
                      </a:r>
                    </a:p>
                    <a:p>
                      <a:pPr algn="ctr"/>
                      <a:r>
                        <a:rPr lang="ru-RU" sz="10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численность</a:t>
                      </a:r>
                      <a:r>
                        <a:rPr lang="ru-RU" sz="10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населения в муниципальном образовании (человек)</a:t>
                      </a:r>
                      <a:endParaRPr lang="ru-RU" sz="10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 на год), в млн. руб. 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(факт),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млн.</a:t>
                      </a:r>
                      <a:r>
                        <a:rPr lang="ru-RU" sz="1200" b="0" baseline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(план)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Расходы</a:t>
                      </a:r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бюджета (факт) 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в расчете на 1 жителя,</a:t>
                      </a:r>
                    </a:p>
                    <a:p>
                      <a:pPr algn="ctr"/>
                      <a:r>
                        <a:rPr lang="ru-RU" sz="1200" b="0" dirty="0" smtClean="0">
                          <a:solidFill>
                            <a:schemeClr val="tx1"/>
                          </a:solidFill>
                          <a:latin typeface="Liberation Serif" panose="02020603050405020304" pitchFamily="18" charset="0"/>
                        </a:rPr>
                        <a:t> в тыс. руб.</a:t>
                      </a:r>
                      <a:endParaRPr lang="ru-RU" sz="1200" b="0" dirty="0">
                        <a:solidFill>
                          <a:schemeClr val="tx1"/>
                        </a:solidFill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46084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26986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3 695 144,7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136,928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Камышловский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МР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20567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2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270 996,3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            </a:t>
                      </a:r>
                      <a:r>
                        <a:rPr lang="ru-RU" sz="1400" b="1" smtClean="0">
                          <a:latin typeface="Liberation Serif" panose="02020603050405020304" pitchFamily="18" charset="0"/>
                        </a:rPr>
                        <a:t>110,419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366362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Тугулымский</a:t>
                      </a:r>
                      <a:r>
                        <a:rPr lang="ru-RU" sz="1200" baseline="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17591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1 506 258,9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85,627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  <a:tr h="457953">
                <a:tc>
                  <a:txBody>
                    <a:bodyPr/>
                    <a:lstStyle/>
                    <a:p>
                      <a:r>
                        <a:rPr lang="ru-RU" sz="1200" dirty="0" err="1" smtClean="0">
                          <a:latin typeface="Liberation Serif" panose="02020603050405020304" pitchFamily="18" charset="0"/>
                        </a:rPr>
                        <a:t>Пышминский</a:t>
                      </a:r>
                      <a:r>
                        <a:rPr lang="ru-RU" sz="1200" dirty="0" smtClean="0">
                          <a:latin typeface="Liberation Serif" panose="02020603050405020304" pitchFamily="18" charset="0"/>
                        </a:rPr>
                        <a:t> ГО</a:t>
                      </a:r>
                      <a:endParaRPr lang="ru-RU" sz="1200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200" b="1" dirty="0" smtClean="0">
                          <a:latin typeface="Liberation Serif" panose="02020603050405020304" pitchFamily="18" charset="0"/>
                        </a:rPr>
                        <a:t>18718</a:t>
                      </a:r>
                      <a:endParaRPr lang="ru-RU" sz="12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1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7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59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 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173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1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793 360,9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9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3,982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          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42</a:t>
                      </a:r>
                      <a:r>
                        <a:rPr lang="ru-RU" sz="1400" b="1" dirty="0" smtClean="0">
                          <a:latin typeface="Liberation Serif" panose="02020603050405020304" pitchFamily="18" charset="0"/>
                        </a:rPr>
                        <a:t>,</a:t>
                      </a:r>
                      <a:r>
                        <a:rPr lang="en-US" sz="1400" b="1" dirty="0" smtClean="0">
                          <a:latin typeface="Liberation Serif" panose="02020603050405020304" pitchFamily="18" charset="0"/>
                        </a:rPr>
                        <a:t>385</a:t>
                      </a:r>
                      <a:endParaRPr lang="ru-RU" sz="1400" b="1" dirty="0">
                        <a:latin typeface="Liberation Serif" panose="02020603050405020304" pitchFamily="18" charset="0"/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426956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5102</TotalTime>
  <Words>365</Words>
  <Application>Microsoft Office PowerPoint</Application>
  <PresentationFormat>Экран (4:3)</PresentationFormat>
  <Paragraphs>119</Paragraphs>
  <Slides>7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2" baseType="lpstr">
      <vt:lpstr>Arial</vt:lpstr>
      <vt:lpstr>Calibri</vt:lpstr>
      <vt:lpstr>Liberation Serif</vt:lpstr>
      <vt:lpstr>Times New Roman</vt:lpstr>
      <vt:lpstr>Тема Office</vt:lpstr>
      <vt:lpstr>Бюджет Пышминского городского округа на 01.07.2024, тыс.руб.</vt:lpstr>
      <vt:lpstr>Исполнение бюджета на 01.07.2024, тыс. руб.</vt:lpstr>
      <vt:lpstr>Основные виды налоговых доходов, тыс. руб.</vt:lpstr>
      <vt:lpstr>Ведомственная структура расходов бюджета на  01.07.2024 года, тыс. руб.</vt:lpstr>
      <vt:lpstr>Муниципальный долг, руб.</vt:lpstr>
      <vt:lpstr>Общая сумма расходов бюджета Пышминского городского округа в разрезе функциональной квалификации расходов на 01.07.2024, тыс. руб.</vt:lpstr>
      <vt:lpstr>Сопоставление основных параметров бюджета Пышминского городского округа с основными параметрами бюджетов отдельных муниципальных образований Свердловской области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Виноградова</dc:creator>
  <cp:lastModifiedBy>FunUpr</cp:lastModifiedBy>
  <cp:revision>309</cp:revision>
  <dcterms:created xsi:type="dcterms:W3CDTF">2020-03-03T11:56:03Z</dcterms:created>
  <dcterms:modified xsi:type="dcterms:W3CDTF">2024-07-03T06:51:48Z</dcterms:modified>
  <cp:contentStatus/>
</cp:coreProperties>
</file>