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6" r:id="rId4"/>
    <p:sldId id="260" r:id="rId5"/>
    <p:sldId id="267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466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1710226</c:v>
                </c:pt>
                <c:pt idx="1">
                  <c:v>1759173</c:v>
                </c:pt>
                <c:pt idx="2" formatCode="0">
                  <c:v>-48947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02137688"/>
        <c:axId val="102142176"/>
      </c:barChart>
      <c:catAx>
        <c:axId val="102137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02142176"/>
        <c:crosses val="autoZero"/>
        <c:auto val="1"/>
        <c:lblAlgn val="ctr"/>
        <c:lblOffset val="100"/>
        <c:noMultiLvlLbl val="0"/>
      </c:catAx>
      <c:valAx>
        <c:axId val="102142176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137688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700067.2</c:v>
                </c:pt>
                <c:pt idx="1">
                  <c:v>638000.1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1010159.2</c:v>
                </c:pt>
                <c:pt idx="1">
                  <c:v>1121173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446152"/>
        <c:axId val="159444192"/>
      </c:barChart>
      <c:catAx>
        <c:axId val="159446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44192"/>
        <c:crosses val="autoZero"/>
        <c:auto val="1"/>
        <c:lblAlgn val="ctr"/>
        <c:lblOffset val="100"/>
        <c:noMultiLvlLbl val="0"/>
      </c:catAx>
      <c:valAx>
        <c:axId val="1594441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46152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2867672790901031"/>
          <c:h val="0.221734910338418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01.06.2024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1117.8</c:v>
                </c:pt>
                <c:pt idx="1">
                  <c:v>1814.3</c:v>
                </c:pt>
                <c:pt idx="2">
                  <c:v>406.8</c:v>
                </c:pt>
                <c:pt idx="3">
                  <c:v>25264.9</c:v>
                </c:pt>
                <c:pt idx="4">
                  <c:v>21442.9</c:v>
                </c:pt>
                <c:pt idx="5">
                  <c:v>112293.1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2750</c:v>
                </c:pt>
                <c:pt idx="1">
                  <c:v>8276</c:v>
                </c:pt>
                <c:pt idx="2">
                  <c:v>3741</c:v>
                </c:pt>
                <c:pt idx="3">
                  <c:v>38386</c:v>
                </c:pt>
                <c:pt idx="4">
                  <c:v>49636</c:v>
                </c:pt>
                <c:pt idx="5">
                  <c:v>268420.2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446544"/>
        <c:axId val="159448504"/>
      </c:barChart>
      <c:catAx>
        <c:axId val="159446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48504"/>
        <c:crossesAt val="0"/>
        <c:auto val="1"/>
        <c:lblAlgn val="ctr"/>
        <c:lblOffset val="100"/>
        <c:noMultiLvlLbl val="0"/>
      </c:catAx>
      <c:valAx>
        <c:axId val="1594485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159446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01.06.2023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949.1</c:v>
                </c:pt>
                <c:pt idx="1">
                  <c:v>3356.8</c:v>
                </c:pt>
                <c:pt idx="2">
                  <c:v>217.4</c:v>
                </c:pt>
                <c:pt idx="3">
                  <c:v>18721</c:v>
                </c:pt>
                <c:pt idx="4">
                  <c:v>18958.900000000001</c:v>
                </c:pt>
                <c:pt idx="5">
                  <c:v>75411.899999999994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2476</c:v>
                </c:pt>
                <c:pt idx="1">
                  <c:v>9061</c:v>
                </c:pt>
                <c:pt idx="2">
                  <c:v>3379</c:v>
                </c:pt>
                <c:pt idx="3">
                  <c:v>30722</c:v>
                </c:pt>
                <c:pt idx="4">
                  <c:v>43908</c:v>
                </c:pt>
                <c:pt idx="5">
                  <c:v>268627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446936"/>
        <c:axId val="159447328"/>
      </c:barChart>
      <c:catAx>
        <c:axId val="159446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47328"/>
        <c:crossesAt val="0"/>
        <c:auto val="1"/>
        <c:lblAlgn val="ctr"/>
        <c:lblOffset val="100"/>
        <c:noMultiLvlLbl val="0"/>
      </c:catAx>
      <c:valAx>
        <c:axId val="1594473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159446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443547997118871E-2"/>
                  <c:y val="-4.7374602717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3152016000003703E-2"/>
                  <c:y val="-5.584018578955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580494.19999999995</c:v>
                </c:pt>
                <c:pt idx="1">
                  <c:v>1000585.7</c:v>
                </c:pt>
                <c:pt idx="2">
                  <c:v>151887.6</c:v>
                </c:pt>
                <c:pt idx="3">
                  <c:v>4152</c:v>
                </c:pt>
                <c:pt idx="4">
                  <c:v>5687.6</c:v>
                </c:pt>
                <c:pt idx="5">
                  <c:v>16366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80636421517505E-2"/>
                  <c:y val="-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314103265641622E-2"/>
                  <c:y val="-2.694321793477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469495206744425E-2"/>
                  <c:y val="-5.0142099191624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974798719390255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214915.6</c:v>
                </c:pt>
                <c:pt idx="1">
                  <c:v>355925.2</c:v>
                </c:pt>
                <c:pt idx="2">
                  <c:v>57256</c:v>
                </c:pt>
                <c:pt idx="3">
                  <c:v>1541.4</c:v>
                </c:pt>
                <c:pt idx="4">
                  <c:v>2110.9</c:v>
                </c:pt>
                <c:pt idx="5">
                  <c:v>6250.9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9449288"/>
        <c:axId val="159891352"/>
        <c:axId val="0"/>
      </c:bar3DChart>
      <c:catAx>
        <c:axId val="159449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891352"/>
        <c:crosses val="autoZero"/>
        <c:auto val="1"/>
        <c:lblAlgn val="ctr"/>
        <c:lblOffset val="100"/>
        <c:noMultiLvlLbl val="0"/>
      </c:catAx>
      <c:valAx>
        <c:axId val="159891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59449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2022 г.</c:v>
                </c:pt>
                <c:pt idx="1">
                  <c:v>II квартал 2022 г.</c:v>
                </c:pt>
                <c:pt idx="2">
                  <c:v>III квартал 2022 г.</c:v>
                </c:pt>
                <c:pt idx="3">
                  <c:v>IV квартал 2022 г.</c:v>
                </c:pt>
                <c:pt idx="4">
                  <c:v>I квартал 2023 г.</c:v>
                </c:pt>
                <c:pt idx="5">
                  <c:v>II квартал 2023 г.</c:v>
                </c:pt>
                <c:pt idx="6">
                  <c:v>III квартал 2023 г.</c:v>
                </c:pt>
                <c:pt idx="7">
                  <c:v>IV квартал 2023 г.</c:v>
                </c:pt>
                <c:pt idx="8">
                  <c:v>I квартал 2024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2022 г.</c:v>
                </c:pt>
                <c:pt idx="1">
                  <c:v>II квартал 2022 г.</c:v>
                </c:pt>
                <c:pt idx="2">
                  <c:v>III квартал 2022 г.</c:v>
                </c:pt>
                <c:pt idx="3">
                  <c:v>IV квартал 2022 г.</c:v>
                </c:pt>
                <c:pt idx="4">
                  <c:v>I квартал 2023 г.</c:v>
                </c:pt>
                <c:pt idx="5">
                  <c:v>II квартал 2023 г.</c:v>
                </c:pt>
                <c:pt idx="6">
                  <c:v>III квартал 2023 г.</c:v>
                </c:pt>
                <c:pt idx="7">
                  <c:v>IV квартал 2023 г.</c:v>
                </c:pt>
                <c:pt idx="8">
                  <c:v>I квартал 2024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53528100</c:v>
                </c:pt>
                <c:pt idx="1">
                  <c:v>29491700</c:v>
                </c:pt>
                <c:pt idx="2">
                  <c:v>28491700</c:v>
                </c:pt>
                <c:pt idx="3">
                  <c:v>25000000</c:v>
                </c:pt>
                <c:pt idx="4">
                  <c:v>24000000</c:v>
                </c:pt>
                <c:pt idx="5">
                  <c:v>21000000</c:v>
                </c:pt>
                <c:pt idx="6">
                  <c:v>22918200</c:v>
                </c:pt>
                <c:pt idx="7">
                  <c:v>14671400</c:v>
                </c:pt>
                <c:pt idx="8">
                  <c:v>29037100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2022 г.</c:v>
                </c:pt>
                <c:pt idx="1">
                  <c:v>II квартал 2022 г.</c:v>
                </c:pt>
                <c:pt idx="2">
                  <c:v>III квартал 2022 г.</c:v>
                </c:pt>
                <c:pt idx="3">
                  <c:v>IV квартал 2022 г.</c:v>
                </c:pt>
                <c:pt idx="4">
                  <c:v>I квартал 2023 г.</c:v>
                </c:pt>
                <c:pt idx="5">
                  <c:v>II квартал 2023 г.</c:v>
                </c:pt>
                <c:pt idx="6">
                  <c:v>III квартал 2023 г.</c:v>
                </c:pt>
                <c:pt idx="7">
                  <c:v>IV квартал 2023 г.</c:v>
                </c:pt>
                <c:pt idx="8">
                  <c:v>I квартал 2024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53528100</c:v>
                </c:pt>
                <c:pt idx="1">
                  <c:v>29491700</c:v>
                </c:pt>
                <c:pt idx="2">
                  <c:v>28491700</c:v>
                </c:pt>
                <c:pt idx="3">
                  <c:v>25000000</c:v>
                </c:pt>
                <c:pt idx="4">
                  <c:v>24000000</c:v>
                </c:pt>
                <c:pt idx="5">
                  <c:v>21000000</c:v>
                </c:pt>
                <c:pt idx="6">
                  <c:v>22918200</c:v>
                </c:pt>
                <c:pt idx="7">
                  <c:v>14671400</c:v>
                </c:pt>
                <c:pt idx="8">
                  <c:v>29037100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890568"/>
        <c:axId val="159890176"/>
      </c:lineChart>
      <c:catAx>
        <c:axId val="159890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890176"/>
        <c:crosses val="autoZero"/>
        <c:auto val="1"/>
        <c:lblAlgn val="ctr"/>
        <c:lblOffset val="100"/>
        <c:noMultiLvlLbl val="0"/>
      </c:catAx>
      <c:valAx>
        <c:axId val="15989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890568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ЗДРАВООХРАНЕНИЕ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69475.3</c:v>
                </c:pt>
                <c:pt idx="1">
                  <c:v>733.2</c:v>
                </c:pt>
                <c:pt idx="2">
                  <c:v>3123.8</c:v>
                </c:pt>
                <c:pt idx="3">
                  <c:v>6715.9</c:v>
                </c:pt>
                <c:pt idx="4">
                  <c:v>21554.3</c:v>
                </c:pt>
                <c:pt idx="5">
                  <c:v>0</c:v>
                </c:pt>
                <c:pt idx="6">
                  <c:v>347453.9</c:v>
                </c:pt>
                <c:pt idx="7">
                  <c:v>57256</c:v>
                </c:pt>
                <c:pt idx="8">
                  <c:v>111584.9</c:v>
                </c:pt>
                <c:pt idx="9">
                  <c:v>19674.900000000001</c:v>
                </c:pt>
                <c:pt idx="10">
                  <c:v>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0.10427</cdr:x>
      <cdr:y>0.51257</cdr:y>
    </cdr:from>
    <cdr:to>
      <cdr:x>0.18758</cdr:x>
      <cdr:y>0.58457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1310" y="3075825"/>
          <a:ext cx="72013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37,0  %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0.27088</cdr:x>
      <cdr:y>0.44057</cdr:y>
    </cdr:from>
    <cdr:to>
      <cdr:x>0.34585</cdr:x>
      <cdr:y>0.52457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41486" y="2643777"/>
          <a:ext cx="648041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35,6 </a:t>
          </a:r>
          <a:r>
            <a:rPr lang="ru-RU" sz="1100" dirty="0" smtClean="0"/>
            <a:t>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0.46248</cdr:x>
      <cdr:y>0.57257</cdr:y>
    </cdr:from>
    <cdr:to>
      <cdr:x>0.53745</cdr:x>
      <cdr:y>0.70457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97676" y="3435864"/>
          <a:ext cx="648041" cy="79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37,7 %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0.65362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06" y="4011928"/>
          <a:ext cx="500056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37,1%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0.84568</cdr:x>
      <cdr:y>0.71657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50" y="3939920"/>
          <a:ext cx="864141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37,1 %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0.91232</cdr:x>
      <cdr:y>0.66857</cdr:y>
    </cdr:from>
    <cdr:to>
      <cdr:x>1</cdr:x>
      <cdr:y>0.71657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886110" y="4011928"/>
          <a:ext cx="757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38,2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6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01.06.2024,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348553"/>
              </p:ext>
            </p:extLst>
          </p:nvPr>
        </p:nvGraphicFramePr>
        <p:xfrm>
          <a:off x="107504" y="76470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01.06.2024,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812611"/>
              </p:ext>
            </p:extLst>
          </p:nvPr>
        </p:nvGraphicFramePr>
        <p:xfrm>
          <a:off x="0" y="764704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3752507"/>
              </p:ext>
            </p:extLst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2748064"/>
              </p:ext>
            </p:extLst>
          </p:nvPr>
        </p:nvGraphicFramePr>
        <p:xfrm>
          <a:off x="35496" y="642918"/>
          <a:ext cx="446030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01.06.2024 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818148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754752"/>
              </p:ext>
            </p:extLst>
          </p:nvPr>
        </p:nvGraphicFramePr>
        <p:xfrm>
          <a:off x="179512" y="836712"/>
          <a:ext cx="85072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19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Пышминского городского округа в разрезе функциональной квалификации расходов на 01.06.2024,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220956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299435"/>
              </p:ext>
            </p:extLst>
          </p:nvPr>
        </p:nvGraphicFramePr>
        <p:xfrm>
          <a:off x="107503" y="1052735"/>
          <a:ext cx="8712971" cy="574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3 222 962,4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119,431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2 071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164,2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100,703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1 454 572,6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82,688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710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226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4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700 067,2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368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37,400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3 695 144,7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136,928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226 609,5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108,261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1 506 258,9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85,627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59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173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482 945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3,982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25,801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6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338</Words>
  <Application>Microsoft Office PowerPoint</Application>
  <PresentationFormat>Экран (4:3)</PresentationFormat>
  <Paragraphs>98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городского округа на 01.06.2024, тыс.руб.</vt:lpstr>
      <vt:lpstr>Исполнение бюджета на 01.06.2024, тыс. руб.</vt:lpstr>
      <vt:lpstr>Основные виды налоговых доходов, тыс. руб.</vt:lpstr>
      <vt:lpstr>Ведомственная структура расходов бюджета на  01.06.2024 года, тыс. руб.</vt:lpstr>
      <vt:lpstr>Муниципальный долг, руб.</vt:lpstr>
      <vt:lpstr>Общая сумма расходов бюджета Пышминского городского округа в разрезе функциональной квалификации расходов на 01.06.2024, тыс. руб.</vt:lpstr>
      <vt:lpstr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300</cp:revision>
  <dcterms:created xsi:type="dcterms:W3CDTF">2020-03-03T11:56:03Z</dcterms:created>
  <dcterms:modified xsi:type="dcterms:W3CDTF">2024-06-05T04:36:57Z</dcterms:modified>
  <cp:contentStatus/>
</cp:coreProperties>
</file>