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1" autoAdjust="0"/>
    <p:restoredTop sz="94660"/>
  </p:normalViewPr>
  <p:slideViewPr>
    <p:cSldViewPr>
      <p:cViewPr varScale="1">
        <p:scale>
          <a:sx n="72" d="100"/>
          <a:sy n="72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443090093304264"/>
          <c:y val="0.12099469536687826"/>
          <c:w val="0.85082073439810402"/>
          <c:h val="0.7757337019167789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5.7347268870186572E-3"/>
                  <c:y val="-0.15635767404003875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>
                        <a:latin typeface="Times New Roman" pitchFamily="18" charset="0"/>
                        <a:cs typeface="Times New Roman" pitchFamily="18" charset="0"/>
                      </a:rPr>
                      <a:t>доходы</a:t>
                    </a:r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1140240,2</a:t>
                    </a:r>
                  </a:p>
                </c:rich>
              </c:tx>
              <c:dLblPos val="ctr"/>
              <c:showVal val="1"/>
              <c:showCatName val="1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400" dirty="0">
                        <a:latin typeface="Times New Roman" pitchFamily="18" charset="0"/>
                        <a:cs typeface="Times New Roman" pitchFamily="18" charset="0"/>
                      </a:rPr>
                      <a:t>расходы</a:t>
                    </a:r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1168173,4</a:t>
                    </a:r>
                  </a:p>
                </c:rich>
              </c:tx>
              <c:spPr>
                <a:solidFill>
                  <a:schemeClr val="accent5">
                    <a:lumMod val="20000"/>
                    <a:lumOff val="80000"/>
                  </a:schemeClr>
                </a:solidFill>
              </c:spPr>
              <c:dLblPos val="ctr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"/>
                  <c:y val="-1.097386009244310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000" dirty="0" smtClean="0"/>
                      <a:t>дефицит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-27933,2</a:t>
                    </a: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</c:spPr>
              <c:dLblPos val="ctr"/>
              <c:showVal val="1"/>
              <c:showCatName val="1"/>
              <c:separator> </c:separator>
            </c:dLbl>
            <c:spPr>
              <a:solidFill>
                <a:schemeClr val="accent6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  <c:separator> </c:separator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1140240.2</c:v>
                </c:pt>
                <c:pt idx="1">
                  <c:v>1168173.4000000004</c:v>
                </c:pt>
                <c:pt idx="2">
                  <c:v>-27933.199999999913</c:v>
                </c:pt>
              </c:numCache>
            </c:numRef>
          </c:val>
        </c:ser>
        <c:gapWidth val="0"/>
        <c:overlap val="1"/>
        <c:axId val="83926016"/>
        <c:axId val="84185856"/>
      </c:barChart>
      <c:catAx>
        <c:axId val="83926016"/>
        <c:scaling>
          <c:orientation val="minMax"/>
        </c:scaling>
        <c:axPos val="b"/>
        <c:tickLblPos val="none"/>
        <c:crossAx val="84185856"/>
        <c:crosses val="autoZero"/>
        <c:auto val="1"/>
        <c:lblAlgn val="ctr"/>
        <c:lblOffset val="100"/>
      </c:catAx>
      <c:valAx>
        <c:axId val="84185856"/>
        <c:scaling>
          <c:orientation val="minMax"/>
          <c:min val="-100000"/>
        </c:scaling>
        <c:axPos val="l"/>
        <c:majorGridlines>
          <c:spPr>
            <a:ln w="3175"/>
          </c:spPr>
        </c:majorGridlines>
        <c:numFmt formatCode="General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926016"/>
        <c:crosses val="autoZero"/>
        <c:crossBetween val="between"/>
        <c:majorUnit val="200000"/>
      </c:valAx>
      <c:spPr>
        <a:ln>
          <a:noFill/>
        </a:ln>
      </c:spPr>
    </c:plotArea>
    <c:plotVisOnly val="1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666029542877383"/>
          <c:y val="3.7792647734135459E-2"/>
          <c:w val="0.65434030208029004"/>
          <c:h val="0.8708944372722449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174979.9</c:v>
                </c:pt>
                <c:pt idx="1">
                  <c:v>139442.5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965260.29999999946</c:v>
                </c:pt>
                <c:pt idx="1">
                  <c:v>1028730.8999999997</c:v>
                </c:pt>
              </c:numCache>
            </c:numRef>
          </c:val>
        </c:ser>
        <c:overlap val="100"/>
        <c:axId val="83879424"/>
        <c:axId val="83880960"/>
      </c:barChart>
      <c:catAx>
        <c:axId val="8387942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880960"/>
        <c:crosses val="autoZero"/>
        <c:auto val="1"/>
        <c:lblAlgn val="ctr"/>
        <c:lblOffset val="100"/>
      </c:catAx>
      <c:valAx>
        <c:axId val="83880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879424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15"/>
          <c:w val="0.22867672790901125"/>
          <c:h val="0.2217349103384185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01.03.2020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466.3</c:v>
                </c:pt>
                <c:pt idx="1">
                  <c:v>1518.3</c:v>
                </c:pt>
                <c:pt idx="2">
                  <c:v>200</c:v>
                </c:pt>
                <c:pt idx="3">
                  <c:v>1626.6</c:v>
                </c:pt>
                <c:pt idx="4">
                  <c:v>4960</c:v>
                </c:pt>
                <c:pt idx="5">
                  <c:v>18254.099999999995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5"/>
              <c:layout>
                <c:manualLayout>
                  <c:x val="-6.378130593120708E-2"/>
                  <c:y val="4.336013012136057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1807</c:v>
                </c:pt>
                <c:pt idx="1">
                  <c:v>9927</c:v>
                </c:pt>
                <c:pt idx="2">
                  <c:v>4185</c:v>
                </c:pt>
                <c:pt idx="3">
                  <c:v>10595</c:v>
                </c:pt>
                <c:pt idx="4">
                  <c:v>32184.1</c:v>
                </c:pt>
                <c:pt idx="5">
                  <c:v>145317</c:v>
                </c:pt>
              </c:numCache>
            </c:numRef>
          </c:val>
        </c:ser>
        <c:axId val="84726144"/>
        <c:axId val="84727680"/>
      </c:barChart>
      <c:catAx>
        <c:axId val="8472614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27680"/>
        <c:crossesAt val="0"/>
        <c:auto val="1"/>
        <c:lblAlgn val="ctr"/>
        <c:lblOffset val="100"/>
      </c:catAx>
      <c:valAx>
        <c:axId val="84727680"/>
        <c:scaling>
          <c:orientation val="minMax"/>
        </c:scaling>
        <c:delete val="1"/>
        <c:axPos val="b"/>
        <c:majorGridlines/>
        <c:numFmt formatCode="General" sourceLinked="1"/>
        <c:tickLblPos val="low"/>
        <c:crossAx val="84726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81"/>
          <c:y val="0.90327567005057785"/>
          <c:w val="0.68589177601402018"/>
          <c:h val="8.3049330171344207E-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01.03.2019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265.3</c:v>
                </c:pt>
                <c:pt idx="1">
                  <c:v>1866.3</c:v>
                </c:pt>
                <c:pt idx="2">
                  <c:v>279.3</c:v>
                </c:pt>
                <c:pt idx="3">
                  <c:v>1593.1</c:v>
                </c:pt>
                <c:pt idx="4">
                  <c:v>5324.3</c:v>
                </c:pt>
                <c:pt idx="5">
                  <c:v>20808.3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5"/>
              <c:layout>
                <c:manualLayout>
                  <c:x val="-6.9443958397491526E-2"/>
                  <c:y val="-2.339173962157323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2148</c:v>
                </c:pt>
                <c:pt idx="1">
                  <c:v>10074</c:v>
                </c:pt>
                <c:pt idx="2">
                  <c:v>3883</c:v>
                </c:pt>
                <c:pt idx="3">
                  <c:v>14849</c:v>
                </c:pt>
                <c:pt idx="4">
                  <c:v>25050.7</c:v>
                </c:pt>
                <c:pt idx="5">
                  <c:v>188231</c:v>
                </c:pt>
              </c:numCache>
            </c:numRef>
          </c:val>
        </c:ser>
        <c:axId val="85805696"/>
        <c:axId val="85815680"/>
      </c:barChart>
      <c:catAx>
        <c:axId val="85805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815680"/>
        <c:crossesAt val="0"/>
        <c:auto val="1"/>
        <c:lblAlgn val="ctr"/>
        <c:lblOffset val="100"/>
      </c:catAx>
      <c:valAx>
        <c:axId val="85815680"/>
        <c:scaling>
          <c:orientation val="minMax"/>
        </c:scaling>
        <c:delete val="1"/>
        <c:axPos val="b"/>
        <c:majorGridlines/>
        <c:numFmt formatCode="General" sourceLinked="1"/>
        <c:tickLblPos val="low"/>
        <c:crossAx val="85805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86"/>
          <c:y val="0.90327567005057818"/>
          <c:w val="0.68589177601402063"/>
          <c:h val="8.3049330171344207E-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solidFill>
          <a:schemeClr val="accent6">
            <a:lumMod val="60000"/>
            <a:lumOff val="40000"/>
          </a:schemeClr>
        </a:solidFill>
      </c:spPr>
    </c:sideWall>
    <c:backWall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1.3888888888888892E-2"/>
          <c:y val="3.9284457252522831E-2"/>
          <c:w val="0.90342981432876446"/>
          <c:h val="0.4814416291074408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Val val="1"/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Val val="1"/>
            </c:dLbl>
            <c:dLbl>
              <c:idx val="2"/>
              <c:layout>
                <c:manualLayout>
                  <c:x val="1.0035808305901374E-2"/>
                  <c:y val="-4.1025353884056447E-2"/>
                </c:manualLayout>
              </c:layout>
              <c:showVal val="1"/>
            </c:dLbl>
            <c:dLbl>
              <c:idx val="3"/>
              <c:layout>
                <c:manualLayout>
                  <c:x val="2.1505303512645808E-2"/>
                  <c:y val="-4.7862912864732723E-2"/>
                </c:manualLayout>
              </c:layout>
              <c:showVal val="1"/>
            </c:dLbl>
            <c:dLbl>
              <c:idx val="4"/>
              <c:layout>
                <c:manualLayout>
                  <c:x val="-2.8673738016861076E-3"/>
                  <c:y val="-6.1538030826084812E-2"/>
                </c:manualLayout>
              </c:layout>
              <c:showVal val="1"/>
            </c:dLbl>
            <c:dLbl>
              <c:idx val="5"/>
              <c:layout>
                <c:manualLayout>
                  <c:x val="2.8673738016860018E-3"/>
                  <c:y val="-4.1025353884056613E-2"/>
                </c:manualLayout>
              </c:layout>
              <c:showVal val="1"/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Управление образования </c:v>
                </c:pt>
                <c:pt idx="2">
                  <c:v>МКУ Управление культуры, туризма и молодежной политики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395885.8</c:v>
                </c:pt>
                <c:pt idx="1">
                  <c:v>622690.30000000005</c:v>
                </c:pt>
                <c:pt idx="2">
                  <c:v>135412.5</c:v>
                </c:pt>
                <c:pt idx="3">
                  <c:v>2182.1999999999998</c:v>
                </c:pt>
                <c:pt idx="4">
                  <c:v>2999</c:v>
                </c:pt>
                <c:pt idx="5">
                  <c:v>9002.6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5806251326442601E-2"/>
                  <c:y val="-1.1395931634460151E-2"/>
                </c:manualLayout>
              </c:layout>
              <c:showVal val="1"/>
            </c:dLbl>
            <c:dLbl>
              <c:idx val="1"/>
              <c:layout>
                <c:manualLayout>
                  <c:x val="2.5806364215174959E-2"/>
                  <c:y val="-2.0512676942028268E-2"/>
                </c:manualLayout>
              </c:layout>
              <c:showVal val="1"/>
            </c:dLbl>
            <c:dLbl>
              <c:idx val="2"/>
              <c:layout>
                <c:manualLayout>
                  <c:x val="3.1541111818547227E-2"/>
                  <c:y val="-3.6466981230272477E-2"/>
                </c:manualLayout>
              </c:layout>
              <c:showVal val="1"/>
            </c:dLbl>
            <c:dLbl>
              <c:idx val="3"/>
              <c:layout>
                <c:manualLayout>
                  <c:x val="4.4444293926134665E-2"/>
                  <c:y val="-2.5071049595812338E-2"/>
                </c:manualLayout>
              </c:layout>
              <c:showVal val="1"/>
            </c:dLbl>
            <c:dLbl>
              <c:idx val="4"/>
              <c:layout>
                <c:manualLayout>
                  <c:x val="1.1469495206744425E-2"/>
                  <c:y val="-5.014209919162467E-2"/>
                </c:manualLayout>
              </c:layout>
              <c:showVal val="1"/>
            </c:dLbl>
            <c:dLbl>
              <c:idx val="5"/>
              <c:layout>
                <c:manualLayout>
                  <c:x val="3.2974798719390228E-2"/>
                  <c:y val="-3.6466981230272477E-2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Управление образования </c:v>
                </c:pt>
                <c:pt idx="2">
                  <c:v>МКУ Управление культуры, туризма и молодежной политики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53978.6</c:v>
                </c:pt>
                <c:pt idx="1">
                  <c:v>68078.5</c:v>
                </c:pt>
                <c:pt idx="2">
                  <c:v>14609.2</c:v>
                </c:pt>
                <c:pt idx="3">
                  <c:v>542.4</c:v>
                </c:pt>
                <c:pt idx="4">
                  <c:v>531.29999999999995</c:v>
                </c:pt>
                <c:pt idx="5">
                  <c:v>1702.5</c:v>
                </c:pt>
              </c:numCache>
            </c:numRef>
          </c:val>
          <c:shape val="box"/>
        </c:ser>
        <c:shape val="cylinder"/>
        <c:axId val="85879040"/>
        <c:axId val="85884928"/>
        <c:axId val="0"/>
      </c:bar3DChart>
      <c:catAx>
        <c:axId val="85879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884928"/>
        <c:crosses val="autoZero"/>
        <c:auto val="1"/>
        <c:lblAlgn val="ctr"/>
        <c:lblOffset val="100"/>
      </c:catAx>
      <c:valAx>
        <c:axId val="85884928"/>
        <c:scaling>
          <c:orientation val="minMax"/>
        </c:scaling>
        <c:axPos val="l"/>
        <c:numFmt formatCode="General" sourceLinked="1"/>
        <c:tickLblPos val="none"/>
        <c:crossAx val="85879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46879094604141"/>
          <c:y val="2.4252230804299269E-2"/>
          <c:w val="0.86790047845915763"/>
          <c:h val="0.8042045610473244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dLbl>
              <c:idx val="0"/>
              <c:layout>
                <c:manualLayout>
                  <c:x val="-1.0936132983377082E-7"/>
                  <c:y val="1.8093984612389653E-2"/>
                </c:manualLayout>
              </c:layout>
              <c:dLblPos val="b"/>
              <c:showVal val="1"/>
            </c:dLbl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Лист1!$A$2:$A$10</c:f>
              <c:strCache>
                <c:ptCount val="9"/>
                <c:pt idx="0">
                  <c:v>IV квартал 2017 г.</c:v>
                </c:pt>
                <c:pt idx="1">
                  <c:v>I квартал 2018 г.</c:v>
                </c:pt>
                <c:pt idx="2">
                  <c:v>II квартал 2018 г.</c:v>
                </c:pt>
                <c:pt idx="3">
                  <c:v>III квартал 2018 г.</c:v>
                </c:pt>
                <c:pt idx="4">
                  <c:v>IV квартал 2018 г.</c:v>
                </c:pt>
                <c:pt idx="5">
                  <c:v>I квартал 2019 г.</c:v>
                </c:pt>
                <c:pt idx="6">
                  <c:v>II квартал 2019 г.</c:v>
                </c:pt>
                <c:pt idx="7">
                  <c:v>III квартал 2019 г.</c:v>
                </c:pt>
                <c:pt idx="8">
                  <c:v>IV квартал 2019 г.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10430800</c:v>
                </c:pt>
                <c:pt idx="1">
                  <c:v>7648200</c:v>
                </c:pt>
                <c:pt idx="2">
                  <c:v>7648200</c:v>
                </c:pt>
                <c:pt idx="3">
                  <c:v>7648200</c:v>
                </c:pt>
                <c:pt idx="4">
                  <c:v>7648200</c:v>
                </c:pt>
                <c:pt idx="5">
                  <c:v>4915000</c:v>
                </c:pt>
                <c:pt idx="6">
                  <c:v>4915000</c:v>
                </c:pt>
                <c:pt idx="7">
                  <c:v>4915000</c:v>
                </c:pt>
                <c:pt idx="8">
                  <c:v>4915000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378E-17"/>
                  <c:y val="-6.3648388536169997E-2"/>
                </c:manualLayout>
              </c:layout>
              <c:dLblPos val="b"/>
              <c:showVal val="1"/>
            </c:dLbl>
            <c:dLbl>
              <c:idx val="8"/>
              <c:layout>
                <c:manualLayout>
                  <c:x val="-3.333333333333334E-2"/>
                  <c:y val="-5.5813780876626411E-2"/>
                </c:manualLayout>
              </c:layout>
              <c:dLblPos val="b"/>
              <c:showVal val="1"/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Лист1!$A$2:$A$10</c:f>
              <c:strCache>
                <c:ptCount val="9"/>
                <c:pt idx="0">
                  <c:v>IV квартал 2017 г.</c:v>
                </c:pt>
                <c:pt idx="1">
                  <c:v>I квартал 2018 г.</c:v>
                </c:pt>
                <c:pt idx="2">
                  <c:v>II квартал 2018 г.</c:v>
                </c:pt>
                <c:pt idx="3">
                  <c:v>III квартал 2018 г.</c:v>
                </c:pt>
                <c:pt idx="4">
                  <c:v>IV квартал 2018 г.</c:v>
                </c:pt>
                <c:pt idx="5">
                  <c:v>I квартал 2019 г.</c:v>
                </c:pt>
                <c:pt idx="6">
                  <c:v>II квартал 2019 г.</c:v>
                </c:pt>
                <c:pt idx="7">
                  <c:v>III квартал 2019 г.</c:v>
                </c:pt>
                <c:pt idx="8">
                  <c:v>IV квартал 2019 г.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10748200</c:v>
                </c:pt>
                <c:pt idx="1">
                  <c:v>21430800</c:v>
                </c:pt>
                <c:pt idx="2">
                  <c:v>20430800</c:v>
                </c:pt>
                <c:pt idx="3">
                  <c:v>26930800</c:v>
                </c:pt>
                <c:pt idx="4">
                  <c:v>20423800</c:v>
                </c:pt>
                <c:pt idx="5">
                  <c:v>30423800</c:v>
                </c:pt>
                <c:pt idx="6">
                  <c:v>17634800</c:v>
                </c:pt>
                <c:pt idx="7">
                  <c:v>19839276</c:v>
                </c:pt>
                <c:pt idx="8">
                  <c:v>6086000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Лист1!$A$2:$A$10</c:f>
              <c:strCache>
                <c:ptCount val="9"/>
                <c:pt idx="0">
                  <c:v>IV квартал 2017 г.</c:v>
                </c:pt>
                <c:pt idx="1">
                  <c:v>I квартал 2018 г.</c:v>
                </c:pt>
                <c:pt idx="2">
                  <c:v>II квартал 2018 г.</c:v>
                </c:pt>
                <c:pt idx="3">
                  <c:v>III квартал 2018 г.</c:v>
                </c:pt>
                <c:pt idx="4">
                  <c:v>IV квартал 2018 г.</c:v>
                </c:pt>
                <c:pt idx="5">
                  <c:v>I квартал 2019 г.</c:v>
                </c:pt>
                <c:pt idx="6">
                  <c:v>II квартал 2019 г.</c:v>
                </c:pt>
                <c:pt idx="7">
                  <c:v>III квартал 2019 г.</c:v>
                </c:pt>
                <c:pt idx="8">
                  <c:v>IV квартал 2019 г.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21179000</c:v>
                </c:pt>
                <c:pt idx="1">
                  <c:v>29079000</c:v>
                </c:pt>
                <c:pt idx="2">
                  <c:v>28079000</c:v>
                </c:pt>
                <c:pt idx="3">
                  <c:v>34579000</c:v>
                </c:pt>
                <c:pt idx="4">
                  <c:v>28072000</c:v>
                </c:pt>
                <c:pt idx="5">
                  <c:v>35338800</c:v>
                </c:pt>
                <c:pt idx="6">
                  <c:v>22549800</c:v>
                </c:pt>
                <c:pt idx="7">
                  <c:v>24754276</c:v>
                </c:pt>
                <c:pt idx="8">
                  <c:v>11001000</c:v>
                </c:pt>
              </c:numCache>
            </c:numRef>
          </c:val>
        </c:ser>
        <c:marker val="1"/>
        <c:axId val="85936000"/>
        <c:axId val="85937536"/>
      </c:lineChart>
      <c:catAx>
        <c:axId val="85936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937536"/>
        <c:crosses val="autoZero"/>
        <c:auto val="1"/>
        <c:lblAlgn val="ctr"/>
        <c:lblOffset val="100"/>
      </c:catAx>
      <c:valAx>
        <c:axId val="85937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936000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9075289199961128E-2"/>
          <c:y val="4.4861391929187248E-2"/>
          <c:w val="0.88107514338485471"/>
          <c:h val="0.729897482590997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Пышминский ГО</c:v>
                </c:pt>
                <c:pt idx="1">
                  <c:v>Камышловский ГО</c:v>
                </c:pt>
                <c:pt idx="2">
                  <c:v>Тугулымский ГО</c:v>
                </c:pt>
                <c:pt idx="3">
                  <c:v>Камышловский МР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1140.2</c:v>
                </c:pt>
                <c:pt idx="1">
                  <c:v>1025.0999999999999</c:v>
                </c:pt>
                <c:pt idx="2">
                  <c:v>1017.3</c:v>
                </c:pt>
                <c:pt idx="3">
                  <c:v>1316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Пышминский ГО</c:v>
                </c:pt>
                <c:pt idx="1">
                  <c:v>Камышловский ГО</c:v>
                </c:pt>
                <c:pt idx="2">
                  <c:v>Тугулымский ГО</c:v>
                </c:pt>
                <c:pt idx="3">
                  <c:v>Камышловский МР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1168.2</c:v>
                </c:pt>
                <c:pt idx="1">
                  <c:v>1034.9000000000001</c:v>
                </c:pt>
                <c:pt idx="2">
                  <c:v>1026</c:v>
                </c:pt>
                <c:pt idx="3">
                  <c:v>1378.4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Пышминский ГО</c:v>
                </c:pt>
                <c:pt idx="1">
                  <c:v>Камышловский ГО</c:v>
                </c:pt>
                <c:pt idx="2">
                  <c:v>Тугулымский ГО</c:v>
                </c:pt>
                <c:pt idx="3">
                  <c:v>Камышловский МР</c:v>
                </c:pt>
              </c:strCache>
            </c:strRef>
          </c:cat>
          <c:val>
            <c:numRef>
              <c:f>Лист1!$D$2:$D$5</c:f>
            </c:numRef>
          </c:val>
        </c:ser>
        <c:overlap val="-22"/>
        <c:axId val="86099840"/>
        <c:axId val="86101376"/>
      </c:barChart>
      <c:catAx>
        <c:axId val="86099840"/>
        <c:scaling>
          <c:orientation val="minMax"/>
        </c:scaling>
        <c:axPos val="b"/>
        <c:tickLblPos val="nextTo"/>
        <c:crossAx val="86101376"/>
        <c:crosses val="autoZero"/>
        <c:auto val="1"/>
        <c:lblAlgn val="ctr"/>
        <c:lblOffset val="100"/>
      </c:catAx>
      <c:valAx>
        <c:axId val="86101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099840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/>
    </c:legend>
    <c:plotVisOnly val="1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01.03.2020,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01.03.2020,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642918"/>
          <a:ext cx="446719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01.03.2020 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Сравнительная информация по доходам и расходам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 2020 год  (по состоянию на 01.02.2020 года),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69</Words>
  <Application>Microsoft Office PowerPoint</Application>
  <PresentationFormat>Экран (4:3)</PresentationFormat>
  <Paragraphs>28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Бюджет Пышминского городского округа на 01.03.2020, тыс.руб.</vt:lpstr>
      <vt:lpstr>Исполнение бюджета на 01.03.2020, тыс. руб.</vt:lpstr>
      <vt:lpstr>Основные виды налоговых доходов, тыс. руб.</vt:lpstr>
      <vt:lpstr>Ведомственная структура расходов бюджета на  01.03.2020 года, тыс. руб.</vt:lpstr>
      <vt:lpstr>Муниципальный долг, руб.</vt:lpstr>
      <vt:lpstr>Сравнительная информация по доходам и расходам  на  2020 год  (по состоянию на 01.02.2020 года), млн.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Виноградова</cp:lastModifiedBy>
  <cp:revision>54</cp:revision>
  <dcterms:created xsi:type="dcterms:W3CDTF">2020-03-03T11:56:03Z</dcterms:created>
  <dcterms:modified xsi:type="dcterms:W3CDTF">2020-03-04T11:47:19Z</dcterms:modified>
</cp:coreProperties>
</file>