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74" r:id="rId3"/>
    <p:sldId id="273" r:id="rId4"/>
    <p:sldId id="288" r:id="rId5"/>
    <p:sldId id="275" r:id="rId6"/>
    <p:sldId id="258" r:id="rId7"/>
    <p:sldId id="259" r:id="rId8"/>
    <p:sldId id="276" r:id="rId9"/>
    <p:sldId id="265" r:id="rId10"/>
    <p:sldId id="269" r:id="rId11"/>
    <p:sldId id="270" r:id="rId12"/>
    <p:sldId id="289" r:id="rId13"/>
    <p:sldId id="278" r:id="rId14"/>
    <p:sldId id="279" r:id="rId15"/>
    <p:sldId id="280" r:id="rId16"/>
    <p:sldId id="266" r:id="rId17"/>
    <p:sldId id="281" r:id="rId18"/>
    <p:sldId id="267" r:id="rId19"/>
    <p:sldId id="268" r:id="rId20"/>
    <p:sldId id="282" r:id="rId21"/>
    <p:sldId id="260" r:id="rId22"/>
    <p:sldId id="283" r:id="rId23"/>
    <p:sldId id="284" r:id="rId24"/>
    <p:sldId id="285" r:id="rId25"/>
  </p:sldIdLst>
  <p:sldSz cx="9144000" cy="5143500" type="screen16x9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8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3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13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18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9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78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32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7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9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5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4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4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4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5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3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3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214" y="1751870"/>
            <a:ext cx="6762307" cy="2764465"/>
          </a:xfrm>
        </p:spPr>
        <p:txBody>
          <a:bodyPr wrap="square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Представление 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сведений о доходах, расходах, </a:t>
            </a: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имуществе </a:t>
            </a: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обязательствах имущественного характера </a:t>
            </a: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заполнение соответствующей формы справки </a:t>
            </a: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 году </a:t>
            </a: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отчетный 2020 год): </a:t>
            </a: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положения и новеллы законодательства</a:t>
            </a:r>
            <a:b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  <a:br>
              <a:rPr lang="ru-RU" sz="2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2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06" y="0"/>
            <a:ext cx="4979194" cy="1728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626" y="483520"/>
            <a:ext cx="39326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Segoe UI Light" panose="020B0502040204020203" pitchFamily="34" charset="0"/>
              </a:rPr>
              <a:t>ДЕПАРТАМЕНТ ПРОТИВОДЕЙСТВИЯ </a:t>
            </a:r>
          </a:p>
          <a:p>
            <a:r>
              <a:rPr lang="ru-RU" sz="1500" b="1" dirty="0">
                <a:latin typeface="Segoe UI Light" panose="020B0502040204020203" pitchFamily="34" charset="0"/>
              </a:rPr>
              <a:t>КОРРУПЦИИ И КОНТРОЛЯ </a:t>
            </a:r>
          </a:p>
          <a:p>
            <a:r>
              <a:rPr lang="ru-RU" sz="1500" b="1" dirty="0">
                <a:latin typeface="Segoe UI Light" panose="020B0502040204020203" pitchFamily="34" charset="0"/>
              </a:rPr>
              <a:t>СВЕРДЛОВСКОЙ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2292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17" y="327576"/>
            <a:ext cx="6252748" cy="1978301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508001" y="2915478"/>
            <a:ext cx="7304156" cy="1457739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ситуации продажи имущества, находящегося в долевой собственности, доход указывается в соответствии с договором купли-продажи. Если в рассматриваемом договоре в качестве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«продавца»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указано два (или более) лица без разделения причитающихся им сумм,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отражаются денежные средства с учетом принадлежащих данным лицам долей (несмотря на порядок перечисления денежных средств покупателем продавцу).</a:t>
            </a:r>
            <a:b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Аналогично в отношении продажи имущества, находящегося в совместной собственности.</a:t>
            </a:r>
            <a:b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0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0330" y="192158"/>
            <a:ext cx="7255566" cy="477077"/>
          </a:xfrm>
        </p:spPr>
        <p:txBody>
          <a:bodyPr anchor="t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Внимание! В строке «Иные доходы» раздела 1 «Сведения о доходах», в частности, подлежат отражению следующие выплаты.</a:t>
            </a:r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89724" y="858141"/>
            <a:ext cx="7156172" cy="40584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1. Ежемесячная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денежная выплата на ребенка в возрасте от трех до семи лет включительно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(Указ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Президента Российской Федерации от 20 марта 2020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199);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Ежемесячная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выплата в целях обеспечения социальной поддержки семей, имеющих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детей (Указ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Президента Российской Федерации от 7 апреля 2020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249);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Единовременная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выплата гражданам Российской Федерации, проживающим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территории Российской Федерации и являющимся родителями, усыновителями, опекунами, попечителями детей в возрасте до 16 лет, имеющих гражданство Российской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 (Указом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Президента Российской Федерации от 23 июня 2020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412);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4.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Единовременная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выплата гражданам Российской Федерации, проживающим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территории Российской Федерации и являющимся родителями, усыновителями, опекунами, попечителями детей в возрасте до восьми лет, имеющих гражданство Российской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 (Указ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Президента Российской Федерации от 17 декабря 2020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797);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Субсидия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предоставленная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физическим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лицам, в том числе индивидуальным предпринимателям, применявшим в 2019 году специальный налоговый режим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«Налог </a:t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профессиональный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доход»,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условиях ухудшения ситуации в результате распространения новой коронавирусной инфекции (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Правительства Российской Федерации от 29 мая 2020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783).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1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652" t="18679" r="7101" b="12270"/>
          <a:stretch/>
        </p:blipFill>
        <p:spPr>
          <a:xfrm>
            <a:off x="337931" y="318052"/>
            <a:ext cx="8407564" cy="42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6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виду дохода «Иные доходы» Раздела 1 «Сведения о доходах» </a:t>
            </a:r>
            <a:b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указываются доходы, поименованные в пунктах с 63 по 65 Методических рекомендаций. Перечень закрытый. 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Возмещение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расходов, понесенных служащим (работником), его супругой (супругом), несовершеннолетним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ребенком, связанных со служебными командировками за счет средств работодателя, с внесением родительской платы за посещение дошкольного образовательного учреждения;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Денежные средства, полученные в виде социального, имущественного, инвестиционного налогового вычета;</a:t>
            </a:r>
          </a:p>
          <a:p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Дополнительный «налоговый капитал» («бонус»)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размере одного МРОТ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12 130 руб.), предоставленный физическим лицам, в том числе индивидуальным предпринимателям, применявшим в 2019 году специальный налоговый режим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«Налог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профессиональный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доход»;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Иные доходы,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указанные  в пунктах с 63 по 65 Методических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рекомендаций.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8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1415">
            <a:off x="2382648" y="469556"/>
            <a:ext cx="6152447" cy="40702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001" y="1861930"/>
            <a:ext cx="2838173" cy="128546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2 «Сведения о расходах»</a:t>
            </a: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2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122" y="99392"/>
            <a:ext cx="4651899" cy="2272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425147"/>
            <a:ext cx="4327221" cy="251786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8001" y="2001077"/>
            <a:ext cx="3441147" cy="15041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3 </a:t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«Сведения об имуществе»</a:t>
            </a: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0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083" y="1995055"/>
            <a:ext cx="5805538" cy="210727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a.sandulo\Desktop\Доклад по ЛК\Безымянный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t="12983" r="25319" b="25535"/>
          <a:stretch/>
        </p:blipFill>
        <p:spPr bwMode="auto">
          <a:xfrm>
            <a:off x="1087612" y="224537"/>
            <a:ext cx="5804362" cy="1940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9011" t="9516" r="20453" b="3734"/>
          <a:stretch/>
        </p:blipFill>
        <p:spPr bwMode="auto">
          <a:xfrm>
            <a:off x="1087612" y="2251092"/>
            <a:ext cx="5804362" cy="2543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64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39" y="594369"/>
            <a:ext cx="5015949" cy="36662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002" y="1557130"/>
            <a:ext cx="2950816" cy="19281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4 </a:t>
            </a:r>
            <a:b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о счетах в банках и иных кредитных организациях»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2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a.sandulo\Desktop\Доклад по ЛК\LK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7751" r="11128" b="22644"/>
          <a:stretch/>
        </p:blipFill>
        <p:spPr bwMode="auto">
          <a:xfrm>
            <a:off x="626459" y="480059"/>
            <a:ext cx="6516463" cy="3640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35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735" y="3038128"/>
            <a:ext cx="7986874" cy="17856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Внимание! Cведения 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счетах (вкладах) физических лиц передаются банками </a:t>
            </a:r>
            <a:b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налоговые органы в соответствии с пунктом 1 статьи 86 Налогового Кодекса Российской Федерации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июля 2014 года. Информацией о ранее открытых физическими лицами счетах в банках (если такие счета не закрывались либо по ним не было изменений) налоговые органы не располагают.</a:t>
            </a:r>
            <a:r>
              <a:rPr lang="ru-RU" sz="1575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575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заполнении 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раздела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 «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о счетах в банках и иных кредитных организациях»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следует учесть, что Банком 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России издано указание от 15.04.2020 №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5440-У , 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которым утверждена единая форма  предоставления сведений о наличии счетов и иной информации, необходимой для представления гражданами сведений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доходах, расходах, об имуществе и обязательствах имущественного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характера. </a:t>
            </a:r>
            <a:endParaRPr lang="ru-RU" sz="13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a.sandulo\Desktop\Доклад по ЛК\Безымянный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t="8542" r="25046" b="18731"/>
          <a:stretch/>
        </p:blipFill>
        <p:spPr bwMode="auto">
          <a:xfrm>
            <a:off x="295735" y="132522"/>
            <a:ext cx="7986874" cy="2822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35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662609"/>
          </a:xfrm>
        </p:spPr>
        <p:txBody>
          <a:bodyPr>
            <a:normAutofit/>
          </a:bodyPr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Срок представления сведений о доходах, расходах, имуществе </a:t>
            </a:r>
            <a:b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обязательствах имущественного характера</a:t>
            </a:r>
            <a:endParaRPr lang="ru-RU" sz="15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398104"/>
            <a:ext cx="6447501" cy="3205069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1. Лица,  замещающие государственные должности и муниципальные должности – не позднее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апреля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года, следующего за отчетным. Уточненные сведения – до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мая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года, следующего за отчетным;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2. Государственные гражданские служащие и муниципальные служащие </a:t>
            </a:r>
            <a:b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позднее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30 апреля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года, следующего </a:t>
            </a:r>
            <a:r>
              <a:rPr lang="ru-RU" sz="15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отчетным. Уточненные сведения – до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31 </a:t>
            </a:r>
            <a:r>
              <a:rPr lang="ru-RU" sz="15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мая </a:t>
            </a:r>
            <a:r>
              <a:rPr lang="ru-RU" sz="15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года, следующего за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отчетным.</a:t>
            </a:r>
            <a:endParaRPr lang="en-US" sz="15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Вместе со справкой необходимо представить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файл из СПО «Справки БК»</a:t>
            </a:r>
          </a:p>
          <a:p>
            <a:pPr marL="0" indent="0" algn="just">
              <a:buNone/>
            </a:pPr>
            <a:r>
              <a:rPr lang="ru-RU" sz="1500" i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 Губернатора Свердловской области от 15.12.2020 N 700-УГ "О некоторых вопросах организации представления и приема сведений о доходах, расходах, об имуществе и обязательствах имущественного характера"</a:t>
            </a:r>
            <a:endParaRPr lang="en-US" sz="1500" i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88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49" y="178906"/>
            <a:ext cx="5228931" cy="26040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576" y="1623389"/>
            <a:ext cx="2796208" cy="181554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5 «Сведения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ценных бумагах»</a:t>
            </a:r>
            <a:b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724" y="2782958"/>
            <a:ext cx="491655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6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083" y="1995055"/>
            <a:ext cx="5805538" cy="210727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52" y="463824"/>
            <a:ext cx="6285521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52" y="1023916"/>
            <a:ext cx="5582891" cy="29649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001" y="1265583"/>
            <a:ext cx="2858051" cy="228599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6 «Сведения об обязательствах имущественного характера», подраздел 6.1</a:t>
            </a:r>
          </a:p>
        </p:txBody>
      </p:sp>
    </p:spTree>
    <p:extLst>
      <p:ext uri="{BB962C8B-B14F-4D97-AF65-F5344CB8AC3E}">
        <p14:creationId xmlns:p14="http://schemas.microsoft.com/office/powerpoint/2010/main" val="423400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97" y="655982"/>
            <a:ext cx="5208104" cy="347869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002" y="1166191"/>
            <a:ext cx="2864676" cy="22793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6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обязательствах имущественного характера»,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6.2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57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878" y="430696"/>
            <a:ext cx="5153575" cy="298836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49" y="284921"/>
            <a:ext cx="3624468" cy="369735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7 </a:t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«Сведения </a:t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недвижимом имуществе, транспортных средствах и ценных бумагах, отчужденных </a:t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течение отчетного периода в результате безвозмездной сделки»</a:t>
            </a: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0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18663"/>
            <a:ext cx="6668051" cy="54996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 «Справки БК»       </a:t>
            </a:r>
            <a:r>
              <a:rPr lang="en-US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https</a:t>
            </a:r>
            <a:r>
              <a:rPr lang="en-US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://</a:t>
            </a:r>
            <a:r>
              <a:rPr lang="en-US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anticorruption.midural.ru/article/show/id/1055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                         </a:t>
            </a:r>
            <a:r>
              <a:rPr lang="en-US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https</a:t>
            </a:r>
            <a:r>
              <a:rPr lang="en-US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://gossluzhba.gov.ru/anticorruption/spravki_bk</a:t>
            </a:r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944218"/>
            <a:ext cx="6668051" cy="3707296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9564605">
            <a:off x="6279584" y="3488221"/>
            <a:ext cx="642783" cy="52157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1578916">
            <a:off x="2446660" y="1072779"/>
            <a:ext cx="633513" cy="963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4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913" y="152400"/>
            <a:ext cx="7520609" cy="1808921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января по 30 июня 2021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включительно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вместе со сведениями, представляемыми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форме справки, следующие лица представляют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уведомление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 принадлежащих им, их супругам и несовершеннолетним детям цифровых финансовых активах, цифровых правах, включающих одновременно цифровые финансовые активы и иные цифровые права, утилитарных цифровых правах и цифровой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валюте (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их наличии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по форме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установленной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Указом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Президента Российской Федерации от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10.12.2020 №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778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мерах по реализации отдельных положений Федерального закона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цифровых финансовых активах, цифровой валюте и о внесении изменений в отдельные законодательные акты Российской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Федерации»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913" y="2259496"/>
            <a:ext cx="7520609" cy="1808921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претендующие на замещение государственных должностей;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Лица, претендующие на замещение должностей государственной</a:t>
            </a:r>
            <a:r>
              <a:rPr lang="en-US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гражданской службы;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Лица, претендующие на замещение должностей муниципальной службы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Лица, назначаемые на муниципальные должности.  </a:t>
            </a:r>
          </a:p>
          <a:p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85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713" y="645634"/>
            <a:ext cx="4840644" cy="409077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8003" y="2378766"/>
            <a:ext cx="2617710" cy="225287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Титульный лист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43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8262" y="230679"/>
            <a:ext cx="2581101" cy="352401"/>
          </a:xfrm>
        </p:spPr>
        <p:txBody>
          <a:bodyPr>
            <a:normAutofit/>
          </a:bodyPr>
          <a:lstStyle/>
          <a:p>
            <a:pPr algn="ctr"/>
            <a:r>
              <a:rPr lang="ru-RU" sz="1350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Профиль пользователя </a:t>
            </a:r>
            <a:endPara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27" name="Рисунок 26" descr="C:\Users\a.sandulo\Desktop\Доклад по ЛК\LK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7751" r="11128" b="22644"/>
          <a:stretch/>
        </p:blipFill>
        <p:spPr bwMode="auto">
          <a:xfrm>
            <a:off x="785061" y="1009996"/>
            <a:ext cx="6447501" cy="3640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71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591" y="3531702"/>
            <a:ext cx="6499047" cy="1358349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Внимание! Страховой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номер индивидуального лицевого счета (СНИЛС)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указывается в обязательном порядке (при его наличии).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этом в соответствии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Федеральным законом от 1 апреля 1996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27-ФЗ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индивидуальном (персонифицированном) учете в системе обязательного пенсионного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страхования»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ноября 2013 года СНИЛС присваивается новорожденным в беззаявительном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порядке.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423" t="5613" r="22581" b="4587"/>
          <a:stretch/>
        </p:blipFill>
        <p:spPr bwMode="auto">
          <a:xfrm>
            <a:off x="556591" y="265044"/>
            <a:ext cx="6499047" cy="2922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985048" y="2481800"/>
            <a:ext cx="1153391" cy="243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30" y="602974"/>
            <a:ext cx="5498870" cy="423337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086" y="2392016"/>
            <a:ext cx="2458279" cy="21799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1 «Сведения </a:t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доходах»</a:t>
            </a: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3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083" y="1995055"/>
            <a:ext cx="5805538" cy="210727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a.sandulo\Desktop\Доклад по ЛК\Безымянный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t="10983" r="14259" b="14572"/>
          <a:stretch/>
        </p:blipFill>
        <p:spPr bwMode="auto">
          <a:xfrm>
            <a:off x="773083" y="300825"/>
            <a:ext cx="6346768" cy="2175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.sandulo\Desktop\Доклад по ЛК\Безымянный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8" t="10983" r="19962" b="14333"/>
          <a:stretch/>
        </p:blipFill>
        <p:spPr bwMode="auto">
          <a:xfrm>
            <a:off x="773083" y="2562398"/>
            <a:ext cx="6346768" cy="2283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5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3694</TotalTime>
  <Words>388</Words>
  <Application>Microsoft Office PowerPoint</Application>
  <PresentationFormat>Экран (16:9)</PresentationFormat>
  <Paragraphs>48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Liberation Serif</vt:lpstr>
      <vt:lpstr>Segoe UI Light</vt:lpstr>
      <vt:lpstr>Trebuchet MS</vt:lpstr>
      <vt:lpstr>Wingdings 3</vt:lpstr>
      <vt:lpstr>Аспект</vt:lpstr>
      <vt:lpstr>  Представление сведений о доходах, расходах,  об имуществе и обязательствах имущественного характера и заполнение соответствующей формы справки в 2021 году  (за отчетный 2020 год):  основные положения и новеллы законодательства   </vt:lpstr>
      <vt:lpstr>Срок представления сведений о доходах, расходах, имуществе  и обязательствах имущественного характера</vt:lpstr>
      <vt:lpstr>СПО «Справки БК»       https://anticorruption.midural.ru/article/show/id/1055                                                https://gossluzhba.gov.ru/anticorruption/spravki_bk</vt:lpstr>
      <vt:lpstr>С 1 января по 30 июня 2021 года включительно вместе со сведениями, представляемыми  по форме справки, следующие лица представляют уведомление о принадлежащих им, их супругам и несовершеннолетним детям цифровых финансовых активах, цифровых правах, включающих одновременно цифровые финансовые активы и иные цифровые права, утилитарных цифровых правах и цифровой валюте (при их наличии) по форме, установленной  Указом Президента Российской Федерации от 10.12.2020 № 778 «О мерах по реализации отдельных положений Федерального закона «О цифровых финансовых активах, цифровой валюте и о внесении изменений в отдельные законодательные акты Российской Федерации»</vt:lpstr>
      <vt:lpstr>Титульный лист </vt:lpstr>
      <vt:lpstr>  </vt:lpstr>
      <vt:lpstr>  </vt:lpstr>
      <vt:lpstr>Раздел 1 «Сведения  о доходах»</vt:lpstr>
      <vt:lpstr>  </vt:lpstr>
      <vt:lpstr>В ситуации продажи имущества, находящегося в долевой собственности, доход указывается в соответствии с договором купли-продажи. Если в рассматриваемом договоре в качестве «продавца» указано два (или более) лица без разделения причитающихся им сумм,  то отражаются денежные средства с учетом принадлежащих данным лицам долей (несмотря на порядок перечисления денежных средств покупателем продавцу). Аналогично в отношении продажи имущества, находящегося в совместной собственности. </vt:lpstr>
      <vt:lpstr>Внимание! В строке «Иные доходы» раздела 1 «Сведения о доходах», в частности, подлежат отражению следующие выплаты.</vt:lpstr>
      <vt:lpstr>Презентация PowerPoint</vt:lpstr>
      <vt:lpstr>По виду дохода «Иные доходы» Раздела 1 «Сведения о доходах»  не указываются доходы, поименованные в пунктах с 63 по 65 Методических рекомендаций. Перечень закрытый. </vt:lpstr>
      <vt:lpstr>Раздел 2 «Сведения о расходах»</vt:lpstr>
      <vt:lpstr>Раздел 3  «Сведения об имуществе»</vt:lpstr>
      <vt:lpstr>  </vt:lpstr>
      <vt:lpstr>Раздел 4  «Сведения о счетах в банках и иных кредитных организациях» </vt:lpstr>
      <vt:lpstr>Презентация PowerPoint</vt:lpstr>
      <vt:lpstr>  </vt:lpstr>
      <vt:lpstr>Раздел 5 «Сведения  о ценных бумагах» </vt:lpstr>
      <vt:lpstr>  </vt:lpstr>
      <vt:lpstr>Раздел 6 «Сведения об обязательствах имущественного характера», подраздел 6.1</vt:lpstr>
      <vt:lpstr>Раздел 6  «Сведения  об обязательствах имущественного характера»,  подраздел 6.2 </vt:lpstr>
      <vt:lpstr>Раздел 7  «Сведения  о недвижимом имуществе, транспортных средствах и ценных бумагах, отчужденных  в течение отчетного периода в результате безвозмездной сделки»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заполнении справки о доходах, расходах, об имуществе и обязательствах имущественного характера с использованием специального программного обеспечения «Справки БК»: пошаговая инструкция</dc:title>
  <dc:creator>Титов Максим Леонидович</dc:creator>
  <cp:lastModifiedBy>Макаренкова Валентина Андреевна</cp:lastModifiedBy>
  <cp:revision>167</cp:revision>
  <cp:lastPrinted>2019-08-13T11:40:51Z</cp:lastPrinted>
  <dcterms:created xsi:type="dcterms:W3CDTF">2019-08-07T11:51:42Z</dcterms:created>
  <dcterms:modified xsi:type="dcterms:W3CDTF">2021-01-29T07:45:10Z</dcterms:modified>
</cp:coreProperties>
</file>