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  <p:sldMasterId id="2147483922" r:id="rId2"/>
  </p:sldMasterIdLst>
  <p:notesMasterIdLst>
    <p:notesMasterId r:id="rId19"/>
  </p:notesMasterIdLst>
  <p:sldIdLst>
    <p:sldId id="256" r:id="rId3"/>
    <p:sldId id="318" r:id="rId4"/>
    <p:sldId id="328" r:id="rId5"/>
    <p:sldId id="319" r:id="rId6"/>
    <p:sldId id="323" r:id="rId7"/>
    <p:sldId id="322" r:id="rId8"/>
    <p:sldId id="309" r:id="rId9"/>
    <p:sldId id="310" r:id="rId10"/>
    <p:sldId id="331" r:id="rId11"/>
    <p:sldId id="332" r:id="rId12"/>
    <p:sldId id="329" r:id="rId13"/>
    <p:sldId id="289" r:id="rId14"/>
    <p:sldId id="324" r:id="rId15"/>
    <p:sldId id="325" r:id="rId16"/>
    <p:sldId id="326" r:id="rId17"/>
    <p:sldId id="330" r:id="rId1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FB9"/>
    <a:srgbClr val="F9FE38"/>
    <a:srgbClr val="99FF99"/>
    <a:srgbClr val="CCFF99"/>
    <a:srgbClr val="99FF66"/>
    <a:srgbClr val="BEA18C"/>
    <a:srgbClr val="BBA68F"/>
    <a:srgbClr val="B8AC82"/>
    <a:srgbClr val="FF9021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86457" autoAdjust="0"/>
  </p:normalViewPr>
  <p:slideViewPr>
    <p:cSldViewPr>
      <p:cViewPr>
        <p:scale>
          <a:sx n="85" d="100"/>
          <a:sy n="85" d="100"/>
        </p:scale>
        <p:origin x="-2364" y="-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02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15.jpeg"/><Relationship Id="rId1" Type="http://schemas.openxmlformats.org/officeDocument/2006/relationships/themeOverride" Target="../theme/themeOverrid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15.jpeg"/><Relationship Id="rId1" Type="http://schemas.openxmlformats.org/officeDocument/2006/relationships/themeOverride" Target="../theme/themeOverrid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397225925514451E-2"/>
          <c:y val="0.17077095600488834"/>
          <c:w val="0.86269218879061749"/>
          <c:h val="0.57430597989112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Органы местного самоуправления</c:v>
                </c:pt>
              </c:strCache>
            </c:strRef>
          </c:tx>
          <c:spPr>
            <a:solidFill>
              <a:srgbClr val="1B95CB"/>
            </a:solidFill>
            <a:ln>
              <a:solidFill>
                <a:srgbClr val="FFC000"/>
              </a:solidFill>
            </a:ln>
            <a:effectLst/>
            <a:scene3d>
              <a:camera prst="orthographicFront"/>
              <a:lightRig rig="threePt" dir="t"/>
            </a:scene3d>
            <a:sp3d>
              <a:bevelT w="25400" h="25400"/>
            </a:sp3d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BDD-439D-A02E-2F6B2D02FFC1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  <a:ln>
                <a:solidFill>
                  <a:srgbClr val="FFC00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254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BDD-439D-A02E-2F6B2D02FFC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0BDD-439D-A02E-2F6B2D02FFC1}"/>
              </c:ext>
            </c:extLst>
          </c:dPt>
          <c:dLbls>
            <c:dLbl>
              <c:idx val="0"/>
              <c:layout>
                <c:manualLayout>
                  <c:x val="-9.433962264150943E-3"/>
                  <c:y val="-4.6087173348517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BDD-439D-A02E-2F6B2D02FFC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893081761006293E-3"/>
                  <c:y val="-3.4852146371764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BDD-439D-A02E-2F6B2D02FFC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8287276755117755E-3"/>
                  <c:y val="-9.8652806594668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BDD-439D-A02E-2F6B2D02FFC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Штатная численность служащих</c:v>
                </c:pt>
                <c:pt idx="1">
                  <c:v>Фактическая численность служащих</c:v>
                </c:pt>
                <c:pt idx="2">
                  <c:v>Принято            за отчетный период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66.5</c:v>
                </c:pt>
                <c:pt idx="1">
                  <c:v>69</c:v>
                </c:pt>
                <c:pt idx="2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BDD-439D-A02E-2F6B2D02FF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6033536"/>
        <c:axId val="66035072"/>
        <c:axId val="0"/>
      </c:bar3DChart>
      <c:catAx>
        <c:axId val="6603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Liberation Serif"/>
                <a:ea typeface="+mn-ea"/>
                <a:cs typeface="+mn-cs"/>
              </a:defRPr>
            </a:pPr>
            <a:endParaRPr lang="ru-RU"/>
          </a:p>
        </c:txPr>
        <c:crossAx val="66035072"/>
        <c:crosses val="autoZero"/>
        <c:auto val="1"/>
        <c:lblAlgn val="ctr"/>
        <c:lblOffset val="100"/>
        <c:noMultiLvlLbl val="0"/>
      </c:catAx>
      <c:valAx>
        <c:axId val="660350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6033536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426053304866284"/>
          <c:y val="0.19116013253429356"/>
          <c:w val="0.32040300675126276"/>
          <c:h val="0.38165612317585629"/>
        </c:manualLayout>
      </c:layout>
      <c:overlay val="0"/>
      <c:txPr>
        <a:bodyPr/>
        <a:lstStyle/>
        <a:p>
          <a:pPr>
            <a:defRPr sz="1400">
              <a:latin typeface="Liberation Serif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52267397533505"/>
          <c:y val="0.15152398891705635"/>
          <c:w val="0.81739590748295388"/>
          <c:h val="0.562542714109206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Органы местного самоуправления</c:v>
                </c:pt>
              </c:strCache>
            </c:strRef>
          </c:tx>
          <c:spPr>
            <a:solidFill>
              <a:srgbClr val="1B95CB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25400"/>
            </a:sp3d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BDD-439D-A02E-2F6B2D02FFC1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BDD-439D-A02E-2F6B2D02FFC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0BDD-439D-A02E-2F6B2D02FFC1}"/>
              </c:ext>
            </c:extLst>
          </c:dPt>
          <c:dLbls>
            <c:dLbl>
              <c:idx val="0"/>
              <c:layout>
                <c:manualLayout>
                  <c:x val="-9.433962264150943E-3"/>
                  <c:y val="-4.6087173348517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BDD-439D-A02E-2F6B2D02FFC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893081761006293E-3"/>
                  <c:y val="-3.4852146371764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BDD-439D-A02E-2F6B2D02FFC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8287276755117755E-3"/>
                  <c:y val="-9.8652806594668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BDD-439D-A02E-2F6B2D02FFC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Штатная численность служащих</c:v>
                </c:pt>
                <c:pt idx="1">
                  <c:v>Фактическая численность служащих</c:v>
                </c:pt>
                <c:pt idx="2">
                  <c:v>Принято           за отчетный период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65</c:v>
                </c:pt>
                <c:pt idx="1">
                  <c:v>69</c:v>
                </c:pt>
                <c:pt idx="2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BDD-439D-A02E-2F6B2D02FF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8369792"/>
        <c:axId val="68383872"/>
        <c:axId val="0"/>
      </c:bar3DChart>
      <c:catAx>
        <c:axId val="6836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Liberation Serif"/>
                <a:ea typeface="+mn-ea"/>
                <a:cs typeface="+mn-cs"/>
              </a:defRPr>
            </a:pPr>
            <a:endParaRPr lang="ru-RU"/>
          </a:p>
        </c:txPr>
        <c:crossAx val="68383872"/>
        <c:crosses val="autoZero"/>
        <c:auto val="1"/>
        <c:lblAlgn val="ctr"/>
        <c:lblOffset val="100"/>
        <c:noMultiLvlLbl val="0"/>
      </c:catAx>
      <c:valAx>
        <c:axId val="683838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8369792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0.13758</cdr:x>
      <cdr:y>0.08824</cdr:y>
    </cdr:from>
    <cdr:to>
      <cdr:x>0.42744</cdr:x>
      <cdr:y>0.14706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683573" y="432048"/>
          <a:ext cx="1440185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       </a:t>
          </a:r>
          <a:r>
            <a:rPr lang="ru-RU" sz="1400" b="1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2020 год</a:t>
          </a:r>
          <a:endParaRPr lang="ru-RU" sz="1400" b="1" dirty="0">
            <a:solidFill>
              <a:schemeClr val="tx1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0.32524</cdr:x>
      <cdr:y>0.03125</cdr:y>
    </cdr:from>
    <cdr:to>
      <cdr:x>0.65048</cdr:x>
      <cdr:y>0.10938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440158" y="144016"/>
          <a:ext cx="1440157" cy="36004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       </a:t>
          </a:r>
          <a:r>
            <a:rPr lang="ru-RU" sz="1400" b="1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2019 год</a:t>
          </a:r>
          <a:endParaRPr lang="ru-RU" sz="1400" b="1" dirty="0">
            <a:solidFill>
              <a:schemeClr val="tx1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272C2-2A50-4C68-A16C-EB72C1C48EC8}" type="datetimeFigureOut">
              <a:rPr lang="ru-RU" smtClean="0"/>
              <a:t>13.07.2022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113"/>
            <a:ext cx="5438775" cy="44677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DB522-16A4-4ED7-8C0C-06C48A9E9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111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62EDB0E-A59B-45C0-ACEF-6830781BBD4B}" type="slidenum">
              <a:rPr lang="ru-RU" altLang="ru-RU">
                <a:latin typeface="Calibri" pitchFamily="34" charset="0"/>
              </a:rPr>
              <a:pPr/>
              <a:t>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9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62EDB0E-A59B-45C0-ACEF-6830781BBD4B}" type="slidenum">
              <a:rPr lang="ru-RU" altLang="ru-RU">
                <a:latin typeface="Calibri" pitchFamily="34" charset="0"/>
              </a:rPr>
              <a:pPr/>
              <a:t>11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9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FF0A4167-88D6-4500-A9B5-3FA5CB409CD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2706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79C3970C-B97D-4BA2-B19B-AEC413485B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07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A6E50037-7A4C-487E-B8CC-8FB813B2ED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690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76DF848A-96B6-46F3-A91E-9D4D260A79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1276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D0AAB470-AA15-4FDE-BF44-8DFBE96E56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15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4B86FA18-3351-4393-B49E-BF9D5998D7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150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7EB20015-7AF3-4D57-9690-86D57089E4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572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18866543-9C16-4C23-8DD9-2376972A39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385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43969AD1-CE7B-4CA2-9602-B16A7AD6535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519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BDB9D83C-52CD-4B08-B60A-A91462154F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8466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6D557D44-80C6-47B1-B204-9D2D11678F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6300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D001F37E-F0E1-4D12-91FF-A52C00460F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2364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A0EA3-CCC8-416D-8FB4-D5F043DC28E5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D4934-01B4-454E-B155-335080BA02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343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9A47D-4C18-46EA-8458-B30622CFEB5E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A4BFC0-E4A2-4417-B6B8-654F2B869A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0069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CC574-F0CF-4F9F-8EA8-56758E874582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03355B-7B7D-4566-9C7E-C053958E6F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7777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46648-9730-47B4-A862-823FF1D4C230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BBE4B-5F7F-4C74-87F4-4449A4F952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1721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46EF9-7989-42B1-93C9-9CFE243458B4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8C823-0E16-4FBB-9CB4-BD43D0556FB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255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E245E-0375-4E7E-AB82-13F2D01E2222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CA279-5546-4FBB-A98C-A13131E44DB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26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F836E-E762-4FC4-8B11-4AD575FBF6A9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1F290-C59B-43E1-A34F-D8F2598FB90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581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2A60E-3E8A-4A9B-8710-3418C174888D}" type="datetimeFigureOut">
              <a:rPr lang="ru-RU"/>
              <a:pPr>
                <a:defRPr/>
              </a:pPr>
              <a:t>13.07.2022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B8B8F-6F85-4EE7-AF5C-8668E1AC81A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600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/>
          <p:cNvSpPr txBox="1">
            <a:spLocks noChangeArrowheads="1"/>
          </p:cNvSpPr>
          <p:nvPr userDrawn="1"/>
        </p:nvSpPr>
        <p:spPr bwMode="auto">
          <a:xfrm>
            <a:off x="-57150" y="-100013"/>
            <a:ext cx="9201150" cy="6958013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86" tIns="45744" rIns="91486" bIns="45744"/>
          <a:lstStyle>
            <a:lvl1pPr indent="3175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1477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1477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1477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1477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sz="1385">
              <a:solidFill>
                <a:srgbClr val="000099"/>
              </a:solidFill>
            </a:endParaRPr>
          </a:p>
        </p:txBody>
      </p:sp>
      <p:grpSp>
        <p:nvGrpSpPr>
          <p:cNvPr id="3" name="Group 14"/>
          <p:cNvGrpSpPr>
            <a:grpSpLocks noChangeAspect="1"/>
          </p:cNvGrpSpPr>
          <p:nvPr userDrawn="1"/>
        </p:nvGrpSpPr>
        <p:grpSpPr bwMode="auto">
          <a:xfrm>
            <a:off x="-57150" y="115888"/>
            <a:ext cx="1171575" cy="482600"/>
            <a:chOff x="-98" y="68"/>
            <a:chExt cx="748" cy="393"/>
          </a:xfrm>
        </p:grpSpPr>
        <p:grpSp>
          <p:nvGrpSpPr>
            <p:cNvPr id="4" name="Группа 8"/>
            <p:cNvGrpSpPr>
              <a:grpSpLocks noChangeAspect="1"/>
            </p:cNvGrpSpPr>
            <p:nvPr/>
          </p:nvGrpSpPr>
          <p:grpSpPr bwMode="auto">
            <a:xfrm>
              <a:off x="66" y="68"/>
              <a:ext cx="433" cy="340"/>
              <a:chOff x="-1" y="0"/>
              <a:chExt cx="1904363" cy="169545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2" cstate="print">
                <a:extLst/>
              </a:blip>
              <a:stretch>
                <a:fillRect/>
              </a:stretch>
            </p:blipFill>
            <p:spPr>
              <a:xfrm>
                <a:off x="-1" y="428626"/>
                <a:ext cx="1904363" cy="1266824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 prstMaterial="metal">
                <a:bevelB/>
              </a:sp3d>
            </p:spPr>
          </p:pic>
          <p:pic>
            <p:nvPicPr>
              <p:cNvPr id="7" name="Рисунок 1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375" y="0"/>
                <a:ext cx="1238250" cy="8813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" name="Поле 13"/>
            <p:cNvSpPr txBox="1"/>
            <p:nvPr/>
          </p:nvSpPr>
          <p:spPr>
            <a:xfrm>
              <a:off x="-98" y="186"/>
              <a:ext cx="748" cy="2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defTabSz="843784">
                <a:lnSpc>
                  <a:spcPct val="115000"/>
                </a:lnSpc>
                <a:spcAft>
                  <a:spcPts val="960"/>
                </a:spcAft>
                <a:defRPr/>
              </a:pPr>
              <a:r>
                <a:rPr lang="ru-RU" sz="1385" b="1" kern="0" spc="48" dirty="0"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 scaled="0"/>
                  </a:gradFill>
                  <a:effectLst>
                    <a:outerShdw blurRad="76200" dist="50800" dir="5400000" algn="tl">
                      <a:srgbClr val="000000">
                        <a:alpha val="65000"/>
                      </a:srgbClr>
                    </a:outerShdw>
                  </a:effectLst>
                  <a:latin typeface="Monotype Corsiva"/>
                  <a:ea typeface="Calibri"/>
                  <a:cs typeface="Times New Roman"/>
                </a:rPr>
                <a:t>МФ СО</a:t>
              </a:r>
              <a:endParaRPr lang="ru-RU" sz="1385" kern="0" dirty="0">
                <a:solidFill>
                  <a:sysClr val="windowText" lastClr="000000"/>
                </a:solidFill>
                <a:latin typeface="Calibri"/>
                <a:ea typeface="Calibri"/>
                <a:cs typeface="Times New Roman"/>
              </a:endParaRPr>
            </a:p>
          </p:txBody>
        </p:sp>
      </p:grp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971550" y="533400"/>
            <a:ext cx="8066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00025" y="6453188"/>
            <a:ext cx="6565900" cy="319087"/>
          </a:xfrm>
          <a:prstGeom prst="rect">
            <a:avLst/>
          </a:prstGeom>
          <a:noFill/>
          <a:ln>
            <a:noFill/>
          </a:ln>
        </p:spPr>
        <p:txBody>
          <a:bodyPr lIns="84377" tIns="42188" rIns="84377" bIns="42188">
            <a:spAutoFit/>
          </a:bodyPr>
          <a:lstStyle>
            <a:defPPr>
              <a:defRPr lang="ru-RU"/>
            </a:defPPr>
            <a:lvl1pPr>
              <a:defRPr b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843784">
              <a:defRPr/>
            </a:pPr>
            <a:r>
              <a:rPr lang="ru-RU" sz="1477" dirty="0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t>Министерство финансов Свердловской области</a:t>
            </a:r>
            <a:endParaRPr lang="ru-RU" sz="1477" dirty="0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295275" y="6524625"/>
            <a:ext cx="6203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543925" y="6356350"/>
            <a:ext cx="561975" cy="365125"/>
          </a:xfrm>
        </p:spPr>
        <p:txBody>
          <a:bodyPr lIns="91408" tIns="45704" rIns="91408" bIns="45704"/>
          <a:lstStyle>
            <a:lvl1pPr>
              <a:defRPr sz="1200"/>
            </a:lvl1pPr>
          </a:lstStyle>
          <a:p>
            <a:fld id="{0AC22B08-E28A-4583-AEB8-6959D1715D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7272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BD5FF"/>
            </a:gs>
            <a:gs pos="100000">
              <a:srgbClr val="FF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EAAE41-87EC-49CC-A60B-DE2195F85A00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312812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  <p:sldLayoutId id="2147483918" r:id="rId18"/>
    <p:sldLayoutId id="2147483919" r:id="rId19"/>
    <p:sldLayoutId id="2147483920" r:id="rId20"/>
    <p:sldLayoutId id="2147483921" r:id="rId2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13.07.2022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3000">
              <a:schemeClr val="accent1">
                <a:lumMod val="5000"/>
                <a:lumOff val="95000"/>
              </a:schemeClr>
            </a:gs>
            <a:gs pos="94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WatercolorSponge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750000" cy="2381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107504" y="200819"/>
            <a:ext cx="90205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92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827584" y="847150"/>
            <a:ext cx="8085137" cy="47566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4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2000" b="1" i="1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2000" b="1" i="1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2000" b="1" i="1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РЕЗУЛЬТАТАХ ВЫПОЛНЕНИЯ В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2020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ГОДУ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ПЛАНА МЕРОПРИЯТИЙ ПО ПРОТИВОДЕЙСТВИЮ КОРРУПЦИИ НА 2018–2020 ГОДЫ, УТВЕРЖДЕННОГО ПОСТАНОВЛЕНИЕМ АДМИНИСТРАЦИИ ПЫШМИНСКОГО ГОРОДСКСКОГО ОКРУГА ОТ 07.09.2018 № 553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2000" b="1" i="1" dirty="0" smtClean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0000FF"/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endParaRPr lang="ru-RU" sz="2000" b="1" i="1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indent="-114935"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i="1" dirty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algn="ctr" eaLnBrk="1" hangingPunct="1">
              <a:defRPr/>
            </a:pPr>
            <a:endParaRPr lang="ru-RU" sz="2000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115000"/>
              </a:lnSpc>
              <a:defRPr/>
            </a:pPr>
            <a:r>
              <a:rPr lang="ru-RU" sz="14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689" y="4221088"/>
            <a:ext cx="3631924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109" y="385484"/>
            <a:ext cx="1732037" cy="147888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58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bg1"/>
            </a:gs>
            <a:gs pos="98000">
              <a:srgbClr val="93D5FF"/>
            </a:gs>
            <a:gs pos="87000">
              <a:schemeClr val="accent1">
                <a:tint val="44500"/>
                <a:satMod val="160000"/>
              </a:schemeClr>
            </a:gs>
            <a:gs pos="55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477707" y="5445224"/>
            <a:ext cx="561662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3" name="Прямоугольник 6"/>
          <p:cNvSpPr>
            <a:spLocks noChangeArrowheads="1"/>
          </p:cNvSpPr>
          <p:nvPr/>
        </p:nvSpPr>
        <p:spPr bwMode="auto">
          <a:xfrm>
            <a:off x="755650" y="1773238"/>
            <a:ext cx="8085138" cy="15716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4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00FF"/>
                </a:solidFill>
                <a:latin typeface="Times New Roman"/>
                <a:ea typeface="Calibri" pitchFamily="34" charset="0"/>
                <a:cs typeface="Times New Roman" pitchFamily="18" charset="0"/>
              </a:rPr>
              <a:t> </a:t>
            </a:r>
          </a:p>
          <a:p>
            <a:pPr indent="-114935"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6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 algn="ctr" eaLnBrk="1" hangingPunct="1">
              <a:defRPr/>
            </a:pPr>
            <a:endParaRPr lang="ru-RU" sz="2000" dirty="0">
              <a:solidFill>
                <a:srgbClr val="0000FF"/>
              </a:solidFill>
              <a:latin typeface="Times New Roman"/>
              <a:ea typeface="Calibri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115000"/>
              </a:lnSpc>
              <a:defRPr/>
            </a:pPr>
            <a:r>
              <a:rPr lang="ru-RU" sz="14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95375" y="451504"/>
            <a:ext cx="7337425" cy="0"/>
          </a:xfrm>
          <a:prstGeom prst="line">
            <a:avLst/>
          </a:prstGeom>
          <a:ln w="41275" cap="rnd" cmpd="dbl">
            <a:solidFill>
              <a:srgbClr val="0B4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920875" y="4429125"/>
            <a:ext cx="70866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695375" y="260648"/>
            <a:ext cx="7337425" cy="0"/>
          </a:xfrm>
          <a:prstGeom prst="line">
            <a:avLst/>
          </a:prstGeom>
          <a:ln w="41275" cap="rnd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 txBox="1">
            <a:spLocks/>
          </p:cNvSpPr>
          <p:nvPr/>
        </p:nvSpPr>
        <p:spPr>
          <a:xfrm>
            <a:off x="971550" y="116632"/>
            <a:ext cx="7772400" cy="504081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sz="1600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59633" y="620713"/>
            <a:ext cx="6552727" cy="61205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НАЦИОНАЛЬНАЯ СТРАТЕГИЯ ПРОТИВОДЕЙСТВИЯ КОРРУПЦИИ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(утверждена Указом Президента Российской Федерации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lang="ru-RU" sz="1400" i="1" dirty="0" smtClean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13.04.2010 </a:t>
            </a: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№ 460) </a:t>
            </a:r>
            <a:endParaRPr lang="ru-RU" sz="1400" i="1" dirty="0">
              <a:ln w="9000" cmpd="sng">
                <a:noFill/>
                <a:prstDash val="solid"/>
              </a:ln>
              <a:solidFill>
                <a:srgbClr val="000099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2780928"/>
            <a:ext cx="5616624" cy="936104"/>
          </a:xfrm>
          <a:prstGeom prst="roundRect">
            <a:avLst/>
          </a:prstGeom>
          <a:solidFill>
            <a:srgbClr val="AACBFC"/>
          </a:solidFill>
          <a:ln w="9525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</a:ln>
          <a:effectLst>
            <a:glow rad="139700">
              <a:srgbClr val="4F81BD">
                <a:satMod val="175000"/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НАЦИОНАЛЬНЫЙ ПЛАН ПРОТИВОДЕЙСТВИЯ КОРРУПЦИИ НА 2018-2020 ГОДЫ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 Указом Президента Российской Федерации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29.06.2018 № 378   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7544" y="1571658"/>
            <a:ext cx="5400600" cy="1065254"/>
          </a:xfrm>
          <a:prstGeom prst="round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glow rad="139700">
              <a:srgbClr val="F79646">
                <a:satMod val="175000"/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ПЛАН МЕРОПРИЯТИЙ ОРГАНОВ ГОСУДАРСТВЕННОЙ ВЛАСТИ СВЕРДЛОВСКОЙ ОБЛАСТИ ПО ПРОТИВОДЕЙСТВИЮ КОРРУПЦИИ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2018-2019 ГОДЫ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 распоряжением Губернатора Свердловской области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27.02.2018  № 32-РГ)</a:t>
            </a:r>
            <a:endParaRPr lang="ru-RU" sz="1400" i="1" dirty="0">
              <a:ln w="9000" cmpd="sng">
                <a:noFill/>
                <a:prstDash val="solid"/>
              </a:ln>
              <a:solidFill>
                <a:srgbClr val="000099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 rot="202037">
            <a:off x="7821475" y="992565"/>
            <a:ext cx="1106487" cy="2740025"/>
          </a:xfrm>
          <a:prstGeom prst="curvedLeftArrow">
            <a:avLst/>
          </a:prstGeom>
          <a:solidFill>
            <a:srgbClr val="0A46CC"/>
          </a:solidFill>
          <a:ln>
            <a:solidFill>
              <a:srgbClr val="0A4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95536" y="3861049"/>
            <a:ext cx="5400600" cy="1368152"/>
          </a:xfrm>
          <a:prstGeom prst="round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n w="9000" cmpd="sng">
                  <a:noFill/>
                  <a:prstDash val="solid"/>
                </a:ln>
                <a:solidFill>
                  <a:srgbClr val="0A4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ПЛАН МЕРОПРИЯТИЙ ОРГАНОВ ГОСУДАРСТВЕННОЙ ВЛАСТИ СВЕРДЛОВСКОЙ ОБЛАСТИ ПО ПРОТИВОДЕЙСТВИЮ КОРРУПЦИИ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2018-2020 ГОДЫ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 распоряжением Губернатора Свердловской области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21.09.2018  № 189-РГ)</a:t>
            </a:r>
            <a:endParaRPr lang="ru-RU" sz="1400" i="1" dirty="0">
              <a:ln w="9000" cmpd="sng">
                <a:noFill/>
                <a:prstDash val="solid"/>
              </a:ln>
              <a:solidFill>
                <a:srgbClr val="000099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5688124" y="3662870"/>
            <a:ext cx="648072" cy="793104"/>
          </a:xfrm>
          <a:prstGeom prst="downArrow">
            <a:avLst/>
          </a:prstGeom>
          <a:solidFill>
            <a:srgbClr val="6C97F8"/>
          </a:solidFill>
          <a:ln w="25400" cap="flat" cmpd="sng" algn="ctr">
            <a:solidFill>
              <a:srgbClr val="0A46CC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5868144" y="1175105"/>
            <a:ext cx="648072" cy="793104"/>
          </a:xfrm>
          <a:prstGeom prst="downArrow">
            <a:avLst/>
          </a:prstGeom>
          <a:solidFill>
            <a:srgbClr val="6C97F8"/>
          </a:solidFill>
          <a:ln w="25400" cap="flat" cmpd="sng" algn="ctr">
            <a:solidFill>
              <a:srgbClr val="0A46CC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5373216"/>
            <a:ext cx="5466547" cy="1152128"/>
          </a:xfrm>
          <a:effectLst/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  <a:t/>
            </a:r>
            <a:b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</a:br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  <a:t/>
            </a:r>
            <a:b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</a:br>
            <a:r>
              <a:rPr lang="ru-RU" sz="13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План   мероприятий </a:t>
            </a:r>
            <a:r>
              <a:rPr lang="ru-RU" sz="13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Пышминского городского округа  по противодействию </a:t>
            </a:r>
            <a:r>
              <a:rPr lang="ru-RU" sz="13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коррупции </a:t>
            </a:r>
            <a:r>
              <a:rPr lang="ru-RU" sz="13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на 2018 – 2020 </a:t>
            </a:r>
            <a:r>
              <a:rPr lang="ru-RU" sz="13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годы</a:t>
            </a:r>
            <a:r>
              <a:rPr lang="ru-RU" sz="13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/>
            </a:r>
            <a:br>
              <a:rPr lang="ru-RU" sz="1300" b="1" dirty="0">
                <a:solidFill>
                  <a:srgbClr val="002060"/>
                </a:solidFill>
                <a:latin typeface="Liberation Serif" panose="02020603050405020304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</a:br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  <a:t>(</a:t>
            </a:r>
            <a:r>
              <a:rPr lang="ru-RU" sz="12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утвержден </a:t>
            </a:r>
            <a:r>
              <a:rPr lang="ru-RU" sz="1200" i="1" cap="none" dirty="0" smtClean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постановлением администрации  Пышминского городского округа </a:t>
            </a:r>
            <a:r>
              <a:rPr lang="ru-RU" sz="12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sz="12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sz="12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lang="ru-RU" sz="1200" i="1" cap="none" dirty="0" smtClean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07.09.2018  №553)</a:t>
            </a:r>
            <a:r>
              <a:rPr lang="ru-RU" sz="14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sz="14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  <a:t/>
            </a:r>
            <a:b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</a:b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Liberation Serif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5229201"/>
            <a:ext cx="73818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686800" cy="792088"/>
          </a:xfrm>
        </p:spPr>
        <p:txBody>
          <a:bodyPr/>
          <a:lstStyle/>
          <a:p>
            <a:pPr algn="ctr"/>
            <a:r>
              <a:rPr lang="ru-RU" sz="2000" b="1" i="1" cap="none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ПЛАН </a:t>
            </a:r>
            <a:r>
              <a:rPr lang="ru-RU" sz="2000" b="1" i="1" cap="none" dirty="0">
                <a:solidFill>
                  <a:schemeClr val="tx1"/>
                </a:solidFill>
                <a:effectLst/>
                <a:latin typeface="Liberation Serif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МЕРОПРИЯТИЙ </a:t>
            </a:r>
            <a:r>
              <a:rPr lang="ru-RU" sz="2000" b="1" i="1" cap="none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ПЫШМИНСКОГО ГОРОДСКОГО ОКРУГА ПО </a:t>
            </a:r>
            <a:r>
              <a:rPr lang="ru-RU" sz="2000" b="1" i="1" cap="none" dirty="0">
                <a:solidFill>
                  <a:schemeClr val="tx1"/>
                </a:solidFill>
                <a:effectLst/>
                <a:latin typeface="Liberation Serif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ПРОТИВОДЕЙСТВИЮ КОРРУПЦИИ НА 2018–2020 ГОДЫ</a:t>
            </a:r>
            <a:endParaRPr lang="ru-RU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1124744"/>
            <a:ext cx="28803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Включает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85 </a:t>
            </a:r>
            <a:r>
              <a:rPr lang="ru-RU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мероприятий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932040" y="1124744"/>
            <a:ext cx="360040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Включает </a:t>
            </a:r>
          </a:p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</a:rPr>
              <a:t>11 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целевых показателей</a:t>
            </a:r>
            <a:endParaRPr lang="ru-RU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51720" y="2060848"/>
            <a:ext cx="424847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по </a:t>
            </a: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</a:rPr>
              <a:t>16 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направлениям антикоррупционной деятельности</a:t>
            </a:r>
            <a:endParaRPr lang="ru-RU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924944"/>
            <a:ext cx="8640960" cy="3816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Совершенствование нормативного правового обеспечения деятельности по противодействию коррупции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результативности антикоррупционной экспертизы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муниципальных нормативных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правовых актов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Пышминского городского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округа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проектов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муниципальных нормативных правовых актов Пышминского городского округа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Совершенствование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работы по профилактике коррупционных и иных правонарушений </a:t>
            </a:r>
            <a:endParaRPr lang="ru-RU" sz="1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качества профессиональной подготовки специалистов в сфере  организации противодействия и  непосредственного противодействия коррупции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Совершенствование системы учета  муниципального имущества и оценки эффективности  его использования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Противодействие коррупции в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бюджетной сфере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Совершенствование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условий, процедур и механизмов муниципальных закупок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Внедрение в деятельность органов местного самоуправления Пышминского городского округа инновационных технологий, повышающих объективность  и обеспечивающих прозрачность при принятии нормативных правовых актов и управленческих решений, а также  обеспечивающих межведомственное электронное взаимодействие и взаимодействие с гражданами и организациями в рамках оказания муниципальных услуг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Устранение необоснованных запретов и ограничений в области экономической  деятельности, повышение доступности и качества предоставления муниципальных услуг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 результативности  и эффективности  работы с обращениями граждан  и организаций  по фактам коррупции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Обеспечение открытости деятельности органов местного самоуправления  Пышминского городского округа, обеспечение  права граждан на доступ к информации о деятельности  органов местного самоуправления в сфере противодействия коррупции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545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bg1"/>
            </a:gs>
            <a:gs pos="98000">
              <a:srgbClr val="93D5FF"/>
            </a:gs>
            <a:gs pos="87000">
              <a:schemeClr val="accent1">
                <a:tint val="44500"/>
                <a:satMod val="160000"/>
              </a:schemeClr>
            </a:gs>
            <a:gs pos="55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1642771" y="692696"/>
            <a:ext cx="7337425" cy="0"/>
          </a:xfrm>
          <a:prstGeom prst="line">
            <a:avLst/>
          </a:prstGeom>
          <a:ln w="41275" cap="rnd" cmpd="dbl">
            <a:solidFill>
              <a:srgbClr val="0B4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555055" y="836712"/>
            <a:ext cx="7337425" cy="0"/>
          </a:xfrm>
          <a:prstGeom prst="line">
            <a:avLst/>
          </a:prstGeom>
          <a:ln w="41275" cap="rnd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611560" y="188913"/>
            <a:ext cx="8532440" cy="4318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Проведение антикоррупционной экспертизы</a:t>
            </a:r>
            <a:b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endParaRPr lang="ru-RU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54508" y="3428999"/>
            <a:ext cx="3852936" cy="569647"/>
          </a:xfrm>
          <a:prstGeom prst="roundRect">
            <a:avLst>
              <a:gd name="adj" fmla="val 17927"/>
            </a:avLst>
          </a:prstGeom>
          <a:solidFill>
            <a:srgbClr val="66FFFF"/>
          </a:solidFill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НЕЗАВИСИМАЯ АНТИКОРРУПЦИОННАЯ ЭКСПЕРТИЗА</a:t>
            </a:r>
            <a:endParaRPr lang="ru-RU" sz="1100" i="1" dirty="0">
              <a:solidFill>
                <a:srgbClr val="00206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 rot="5400000">
            <a:off x="6061305" y="3168567"/>
            <a:ext cx="1584176" cy="4265287"/>
          </a:xfrm>
          <a:prstGeom prst="wedgeRoundRectCallout">
            <a:avLst>
              <a:gd name="adj1" fmla="val -63294"/>
              <a:gd name="adj2" fmla="val 933"/>
              <a:gd name="adj3" fmla="val 16667"/>
            </a:avLst>
          </a:prstGeom>
          <a:solidFill>
            <a:srgbClr val="66FFFF"/>
          </a:solidFill>
          <a:ln>
            <a:solidFill>
              <a:srgbClr val="0A46CC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270" anchor="ctr" anchorCtr="1"/>
          <a:lstStyle/>
          <a:p>
            <a:pPr algn="just">
              <a:defRPr/>
            </a:pPr>
            <a:r>
              <a:rPr lang="ru-RU" sz="1100" dirty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В органы местного самоуправления </a:t>
            </a:r>
            <a:r>
              <a:rPr lang="ru-RU" sz="1100" dirty="0" smtClean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Пышминского городского округа  за </a:t>
            </a:r>
            <a:r>
              <a:rPr lang="ru-RU" sz="1100" dirty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период с 1 января </a:t>
            </a:r>
            <a:r>
              <a:rPr lang="ru-RU" sz="1100" dirty="0" smtClean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2020 </a:t>
            </a:r>
            <a:r>
              <a:rPr lang="ru-RU" sz="1100" dirty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года по </a:t>
            </a:r>
            <a:r>
              <a:rPr lang="ru-RU" sz="1100" dirty="0" smtClean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31 </a:t>
            </a:r>
            <a:r>
              <a:rPr lang="ru-RU" sz="1100" dirty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декабря </a:t>
            </a:r>
            <a:r>
              <a:rPr lang="ru-RU" sz="1100" dirty="0" smtClean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2020 </a:t>
            </a:r>
            <a:r>
              <a:rPr lang="ru-RU" sz="1100" dirty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года заключения по итогам независимой антикоррупционной экспертизы правовых актов и их проектов не поступали.</a:t>
            </a:r>
            <a:endParaRPr lang="ru-RU" sz="1100" b="1" dirty="0">
              <a:solidFill>
                <a:srgbClr val="00206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55576" y="764704"/>
            <a:ext cx="7776864" cy="864096"/>
          </a:xfrm>
          <a:prstGeom prst="roundRect">
            <a:avLst>
              <a:gd name="adj" fmla="val 2911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defRPr/>
            </a:pPr>
            <a:r>
              <a:rPr lang="ru-RU" sz="1100" b="1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рамках реализации предусмотренных планом противодействия коррупции  на территории Пышминского городского округа мероприятий нормативно-правового и организационного обеспечения антикоррупционной деятельности в отчетном периоде проведена работа по совершенствованию нормативной базы в области противодействия коррупции, приведению ее в соответствие федеральному законодательству.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83568" y="2060848"/>
            <a:ext cx="7560839" cy="1080120"/>
          </a:xfrm>
          <a:prstGeom prst="roundRect">
            <a:avLst/>
          </a:prstGeom>
          <a:solidFill>
            <a:srgbClr val="AACBFC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defRPr/>
            </a:pPr>
            <a:r>
              <a:rPr lang="ru-RU" sz="1100" b="1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Антикоррупционная экспертиза нормативных правовых актов (проектов нормативных правовых актов) в рамках реализации полномочий, установленных Федеральным законом от 17 июля 2009 года № 172-ФЗ «Об антикоррупционной экспертизе нормативных правовых актов и проектов нормативных правовых актов», проводится прокуратурой Пышминского района,  главным управлением Министерства юстиции Российской Федерации по Свердловской области, органами местного самоуправления Пышминского городского округа.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 flipV="1">
            <a:off x="5508104" y="6453335"/>
            <a:ext cx="4355976" cy="45719"/>
          </a:xfrm>
          <a:prstGeom prst="roundRect">
            <a:avLst/>
          </a:prstGeom>
          <a:solidFill>
            <a:srgbClr val="AACBFC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200" b="1" i="1" dirty="0">
              <a:solidFill>
                <a:srgbClr val="00206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 rot="5400000">
            <a:off x="1402045" y="2776114"/>
            <a:ext cx="1731398" cy="4176464"/>
          </a:xfrm>
          <a:prstGeom prst="wedgeRoundRectCallout">
            <a:avLst>
              <a:gd name="adj1" fmla="val -86129"/>
              <a:gd name="adj2" fmla="val 975"/>
              <a:gd name="adj3" fmla="val 16667"/>
            </a:avLst>
          </a:prstGeom>
          <a:solidFill>
            <a:srgbClr val="99C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 anchorCtr="1"/>
          <a:lstStyle/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целях обеспечения </a:t>
            </a:r>
            <a:r>
              <a:rPr lang="ru-RU" sz="1100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возможности общественного обсуждения и проведения независимой </a:t>
            </a:r>
            <a:r>
              <a:rPr lang="ru-RU" sz="1100" b="1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антикоррупционной экспертизы проектов нормативных правовых актов, разработчиками которых являются органы местного самоуправления Пышминского городского округа, на официальном сайте Пышминского городского округа  создан раздел  «Общественное обсуждение».</a:t>
            </a:r>
            <a:endParaRPr lang="ru-RU" dirty="0"/>
          </a:p>
        </p:txBody>
      </p:sp>
      <p:sp>
        <p:nvSpPr>
          <p:cNvPr id="23" name="Стрелка вниз 22"/>
          <p:cNvSpPr/>
          <p:nvPr/>
        </p:nvSpPr>
        <p:spPr>
          <a:xfrm>
            <a:off x="8154905" y="1628800"/>
            <a:ext cx="504056" cy="504056"/>
          </a:xfrm>
          <a:prstGeom prst="downArrow">
            <a:avLst/>
          </a:prstGeom>
          <a:solidFill>
            <a:srgbClr val="94B4FA"/>
          </a:solidFill>
          <a:ln>
            <a:solidFill>
              <a:srgbClr val="0B4EE3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B4EE3"/>
                </a:solidFill>
              </a:ln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8532440" y="3801812"/>
            <a:ext cx="504056" cy="504056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>
              <a:ln>
                <a:solidFill>
                  <a:srgbClr val="0B4EE3"/>
                </a:solidFill>
              </a:ln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2771800" y="3303291"/>
            <a:ext cx="504056" cy="504056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B4EE3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9382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Прямоугольник 6"/>
          <p:cNvSpPr>
            <a:spLocks noChangeArrowheads="1"/>
          </p:cNvSpPr>
          <p:nvPr/>
        </p:nvSpPr>
        <p:spPr bwMode="auto">
          <a:xfrm>
            <a:off x="784225" y="1844675"/>
            <a:ext cx="8085138" cy="15716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i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 eaLnBrk="0" fontAlgn="base" hangingPunct="0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2000" b="1" i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 indent="-114935" algn="ctr" eaLnBrk="0" fontAlgn="base" hangingPunct="0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2000" i="1" dirty="0">
                <a:solidFill>
                  <a:srgbClr val="000000"/>
                </a:solidFill>
                <a:ea typeface="Calibri"/>
                <a:cs typeface="Times New Roman"/>
              </a:rPr>
              <a:t> </a:t>
            </a:r>
            <a:endParaRPr lang="ru-RU" sz="16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dirty="0">
              <a:solidFill>
                <a:srgbClr val="0000FF"/>
              </a:solidFill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i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92275" y="868363"/>
            <a:ext cx="7337425" cy="0"/>
          </a:xfrm>
          <a:prstGeom prst="line">
            <a:avLst/>
          </a:prstGeom>
          <a:ln w="41275" cap="rnd" cmpd="dbl">
            <a:solidFill>
              <a:srgbClr val="0B4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920875" y="4429125"/>
            <a:ext cx="70866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692275" y="765175"/>
            <a:ext cx="7337425" cy="0"/>
          </a:xfrm>
          <a:prstGeom prst="line">
            <a:avLst/>
          </a:prstGeom>
          <a:ln w="41275" cap="rnd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 txBox="1">
            <a:spLocks/>
          </p:cNvSpPr>
          <p:nvPr/>
        </p:nvSpPr>
        <p:spPr>
          <a:xfrm>
            <a:off x="971550" y="193675"/>
            <a:ext cx="7772400" cy="576263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НЕЗАВИСИМАЯ АНТИКОРРУПЦИОННАЯ ЭКСПЕРТИЗА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НОРМАТИВНЫХ ПРАВОВЫХ АКТОВ И ИХ ПРОЕКТОВ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45192" y="2852936"/>
            <a:ext cx="3312368" cy="889273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НЕЗАВИСИМЫЕ ЭКСПЕРТЫ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15816" y="986300"/>
            <a:ext cx="4104456" cy="720080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ОРГАНЫ МЕСТНОГО САМОУПРАВЛЕНИЯ</a:t>
            </a:r>
          </a:p>
        </p:txBody>
      </p:sp>
      <p:sp>
        <p:nvSpPr>
          <p:cNvPr id="22" name="Штриховая стрелка вправо 21"/>
          <p:cNvSpPr/>
          <p:nvPr/>
        </p:nvSpPr>
        <p:spPr>
          <a:xfrm rot="7373225">
            <a:off x="6311573" y="1581952"/>
            <a:ext cx="1562828" cy="1392146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Уведомления</a:t>
            </a:r>
            <a:endParaRPr lang="ru-RU" sz="1400" dirty="0">
              <a:solidFill>
                <a:srgbClr val="00000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803022" y="4451338"/>
            <a:ext cx="2955430" cy="164195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Углинских  И.В.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Чуприянов В.Н.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Жилин И.А. 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Плетников В.С.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Осинский М.В. 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0825" y="3933825"/>
            <a:ext cx="259238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56444" y="3551238"/>
            <a:ext cx="2392179" cy="1800200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5" name="Штриховая стрелка вправо 24"/>
          <p:cNvSpPr/>
          <p:nvPr/>
        </p:nvSpPr>
        <p:spPr>
          <a:xfrm rot="5400000">
            <a:off x="5502687" y="2201031"/>
            <a:ext cx="409575" cy="563563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51034" y="3742209"/>
            <a:ext cx="2392179" cy="1800200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4785" y="3933180"/>
            <a:ext cx="2479063" cy="184690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 smtClean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2014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заключений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2015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заключений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2016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 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заключений</a:t>
            </a:r>
            <a:endParaRPr lang="en-US" sz="1400" dirty="0" smtClean="0">
              <a:solidFill>
                <a:srgbClr val="00000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2017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4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заключения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2018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заключения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2019 </a:t>
            </a:r>
            <a:r>
              <a:rPr lang="ru-RU" sz="14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год 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 </a:t>
            </a:r>
            <a:r>
              <a:rPr lang="ru-RU" sz="1400" b="1" dirty="0" smtClean="0">
                <a:solidFill>
                  <a:srgbClr val="FF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заключений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2020 год -  </a:t>
            </a:r>
            <a:r>
              <a:rPr lang="ru-RU" sz="1400" b="1" dirty="0" smtClean="0">
                <a:solidFill>
                  <a:srgbClr val="FF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заключений</a:t>
            </a:r>
            <a:endParaRPr lang="ru-RU" sz="1400" dirty="0">
              <a:solidFill>
                <a:srgbClr val="00000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46116" name="Picture 38" descr="https://estalsch15.edumsko.ru/uploads/2200/2191/section/152025/Kartinka/document-translation20.jpg?15367234277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88" y="4237038"/>
            <a:ext cx="2155825" cy="147796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25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КОМИССИИ :</a:t>
            </a: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800" b="1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82582" y="908720"/>
            <a:ext cx="5620119" cy="1080120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КОМИССИЯ ПО КООРДИНАЦИИ РАБОТЫ ПО ПРОТИВОДЕЙСТВИЮ КОРРУПЦИИ В СВЕРДЛОВСКОЙ ОБЛАСТИ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2264" y="2304192"/>
            <a:ext cx="5112607" cy="1916896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algn="just"/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Создана постановлением администрации Пышминского городского округа от 18.01.2016 № 08 «О преобразовании комиссии по противодействию коррупции в Пышминском городском округе по координации работы по противодействию коррупции в Пышминском городском округе и об утверждении состава комиссии по координации работы по противодействию коррупции в Пышминском городском округе».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80112" y="2150425"/>
            <a:ext cx="3446166" cy="12065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1400" dirty="0">
                <a:latin typeface="Liberation Serif" panose="02020603050405020304" pitchFamily="18" charset="0"/>
                <a:cs typeface="Times New Roman" pitchFamily="18" charset="0"/>
              </a:rPr>
              <a:t>Положение о комиссии утверждено постановлением администрации  Пышминского городского округа от 01.02.2016 № 35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2140" y="4512955"/>
            <a:ext cx="2169415" cy="2203507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КОМИССИЯ </a:t>
            </a:r>
            <a:b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СОБЛЮДЕНИЮ ТРЕБОВАНИЙ </a:t>
            </a:r>
            <a:b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СЛУЖЕБНОМУ ПОВЕДЕНИЮ </a:t>
            </a:r>
            <a:b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УРЕГУЛИРОВАНИЮ КОНФЛИКТА ИНТЕРЕСОВ </a:t>
            </a:r>
            <a:b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 АДМИНИСТРАЦИИ ПЫШМИНСКОГО ГОРОДСКОГО ОКРУГА</a:t>
            </a:r>
            <a:endParaRPr lang="ru-RU" sz="1000" b="1" kern="0" dirty="0">
              <a:solidFill>
                <a:srgbClr val="2E40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99792" y="4660835"/>
            <a:ext cx="2153861" cy="2133988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КОМИССИЯ </a:t>
            </a:r>
            <a:b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СОБЛЮДЕНИЮ ТРЕБОВАНИЙ </a:t>
            </a:r>
            <a:b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СЛУЖЕБНОМУ ПОВЕДЕНИЮ </a:t>
            </a:r>
            <a:b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РУКОВОДИТЕЛЕЙ МУНИЦИПАЛЬНЫХ УЧРЕЖДЕНИЙ И ПРЕДПРИЯТИЙ ПЫШМИНСКОГО ГОРОДСКОГО ОКРУГА</a:t>
            </a:r>
            <a:endParaRPr lang="ru-RU" sz="1000" b="1" kern="0" dirty="0">
              <a:solidFill>
                <a:srgbClr val="2E40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21301" y="3429000"/>
            <a:ext cx="3186577" cy="1716467"/>
          </a:xfrm>
          <a:prstGeom prst="roundRect">
            <a:avLst/>
          </a:prstGeom>
          <a:gradFill rotWithShape="1">
            <a:gsLst>
              <a:gs pos="0">
                <a:srgbClr val="AAE2CA">
                  <a:tint val="50000"/>
                  <a:satMod val="300000"/>
                </a:srgbClr>
              </a:gs>
              <a:gs pos="35000">
                <a:srgbClr val="AAE2CA">
                  <a:tint val="37000"/>
                  <a:satMod val="300000"/>
                </a:srgbClr>
              </a:gs>
              <a:gs pos="100000">
                <a:srgbClr val="AAE2C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AE2C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algn="ctr">
              <a:defRPr/>
            </a:pPr>
            <a:r>
              <a:rPr lang="ru-RU" sz="1200" b="1" kern="0" dirty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ОРГАНЫ МЕСТНОГО </a:t>
            </a:r>
            <a:r>
              <a:rPr lang="ru-RU" sz="1200" b="1" kern="0" dirty="0" smtClean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САМОУПРАВЛЕНИЯ</a:t>
            </a:r>
          </a:p>
          <a:p>
            <a:pPr marL="228600" indent="-228600" algn="ctr">
              <a:buAutoNum type="arabicPeriod"/>
              <a:defRPr/>
            </a:pPr>
            <a:r>
              <a:rPr lang="ru-RU" sz="1200" b="1" kern="0" dirty="0" smtClean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Администрация Пышминского городского округа</a:t>
            </a:r>
          </a:p>
          <a:p>
            <a:pPr marL="228600" indent="-228600" algn="ctr">
              <a:buAutoNum type="arabicPeriod"/>
              <a:defRPr/>
            </a:pPr>
            <a:r>
              <a:rPr lang="ru-RU" sz="1200" b="1" kern="0" dirty="0" smtClean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Дума Пышминского городского округа</a:t>
            </a:r>
          </a:p>
          <a:p>
            <a:pPr marL="228600" indent="-228600" algn="ctr">
              <a:buAutoNum type="arabicPeriod"/>
              <a:defRPr/>
            </a:pPr>
            <a:r>
              <a:rPr lang="ru-RU" sz="1200" b="1" kern="0" dirty="0" smtClean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Счетная палата Пышминского городского округа</a:t>
            </a:r>
            <a:endParaRPr lang="ru-RU" sz="1200" b="1" kern="0" dirty="0">
              <a:solidFill>
                <a:srgbClr val="00CC9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54872" y="5271165"/>
            <a:ext cx="3164772" cy="1445298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КОМИССИИ ПО СОБЛЮДЕНИЮ ТРЕБОВАНИЙ К СЛУЖЕБНОМУ ПОВЕДЕНИЮ СЛУЖАЩИХ </a:t>
            </a:r>
            <a:br>
              <a:rPr lang="ru-RU" sz="11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УРЕГУЛИРОВАНИЮ КОНФЛИКТА </a:t>
            </a:r>
            <a:r>
              <a:rPr lang="ru-RU" sz="11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ИНТЕРЕСОВ ДУМЫ ПЫШМИНСКОГО ГОРОДСКОГО ОКРУГА  И СЧЕТНОЙ ПАЛАТЫ  ПЫШМИНСКОГО ГОРОДСКОГО ОКРУГА</a:t>
            </a:r>
            <a:endParaRPr lang="ru-RU" sz="1100" b="1" kern="0" dirty="0">
              <a:solidFill>
                <a:srgbClr val="2E40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1826833">
            <a:off x="8299337" y="5360328"/>
            <a:ext cx="777875" cy="1565275"/>
          </a:xfrm>
          <a:prstGeom prst="curved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1475656" y="1960536"/>
            <a:ext cx="446098" cy="379777"/>
          </a:xfrm>
          <a:prstGeom prst="downArrow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kern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6591431" y="1924415"/>
            <a:ext cx="446098" cy="379777"/>
          </a:xfrm>
          <a:prstGeom prst="downArrow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kern="0">
              <a:solidFill>
                <a:srgbClr val="FFFFFF"/>
              </a:solidFill>
              <a:latin typeface="Times New Roman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147" y="151391"/>
            <a:ext cx="1428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лево 2"/>
          <p:cNvSpPr/>
          <p:nvPr/>
        </p:nvSpPr>
        <p:spPr>
          <a:xfrm rot="20120881">
            <a:off x="4628486" y="4270637"/>
            <a:ext cx="978408" cy="484632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9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bg1"/>
            </a:gs>
            <a:gs pos="76000">
              <a:schemeClr val="accent1">
                <a:tint val="44500"/>
                <a:satMod val="160000"/>
              </a:schemeClr>
            </a:gs>
            <a:gs pos="48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329" y="764703"/>
            <a:ext cx="8229600" cy="115212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Деятельность комиссий по соблюдению требований к служебному поведению </a:t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урегулированию конфликта интересов в 2020 году</a:t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800" b="1" dirty="0" smtClean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645024"/>
            <a:ext cx="619268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 smtClean="0"/>
          </a:p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Количество имеющихся комиссий по соблюдению требований к служебному поведению и урегулированию конфликта интересов (аттестационных комиссий)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6576055" y="1830473"/>
            <a:ext cx="237626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Органы местного самоуправления</a:t>
            </a:r>
            <a:endParaRPr lang="ru-RU" sz="1400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4921543"/>
            <a:ext cx="6192689" cy="853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Количество проведенных заседаний комиссий</a:t>
            </a:r>
            <a:endParaRPr lang="ru-RU" sz="1400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679280" y="3293368"/>
            <a:ext cx="1082129" cy="2880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</a:t>
            </a:r>
            <a:r>
              <a:rPr lang="ru-RU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 год</a:t>
            </a:r>
            <a:endParaRPr lang="ru-RU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881245" y="3293368"/>
            <a:ext cx="1082129" cy="2880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</a:t>
            </a:r>
            <a:r>
              <a:rPr lang="ru-RU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9 год</a:t>
            </a:r>
            <a:endParaRPr lang="ru-RU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791716" y="5156136"/>
            <a:ext cx="857256" cy="428628"/>
          </a:xfrm>
          <a:prstGeom prst="ellipse">
            <a:avLst/>
          </a:prstGeom>
          <a:solidFill>
            <a:srgbClr val="F9FE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5</a:t>
            </a:r>
            <a:endParaRPr lang="ru-RU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8044985" y="5148343"/>
            <a:ext cx="857256" cy="428628"/>
          </a:xfrm>
          <a:prstGeom prst="ellipse">
            <a:avLst/>
          </a:prstGeom>
          <a:solidFill>
            <a:srgbClr val="F9FE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10</a:t>
            </a:r>
            <a:endParaRPr lang="ru-RU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6978028" y="3590528"/>
            <a:ext cx="484632" cy="1552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791716" y="4006774"/>
            <a:ext cx="857256" cy="428628"/>
          </a:xfrm>
          <a:prstGeom prst="ellipse">
            <a:avLst/>
          </a:prstGeom>
          <a:solidFill>
            <a:srgbClr val="F9FE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3</a:t>
            </a:r>
            <a:endParaRPr lang="ru-RU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44" name="Стрелка вниз 43"/>
          <p:cNvSpPr/>
          <p:nvPr/>
        </p:nvSpPr>
        <p:spPr>
          <a:xfrm>
            <a:off x="8231297" y="3587609"/>
            <a:ext cx="484632" cy="1552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044985" y="4006774"/>
            <a:ext cx="857256" cy="428628"/>
          </a:xfrm>
          <a:prstGeom prst="ellipse">
            <a:avLst/>
          </a:prstGeom>
          <a:solidFill>
            <a:srgbClr val="F9FE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3</a:t>
            </a:r>
            <a:endParaRPr lang="ru-RU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cxnSp>
        <p:nvCxnSpPr>
          <p:cNvPr id="62" name="Прямая со стрелкой 61"/>
          <p:cNvCxnSpPr>
            <a:stCxn id="5" idx="3"/>
          </p:cNvCxnSpPr>
          <p:nvPr/>
        </p:nvCxnSpPr>
        <p:spPr>
          <a:xfrm>
            <a:off x="6444208" y="4221088"/>
            <a:ext cx="3475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17" idx="6"/>
            <a:endCxn id="18" idx="2"/>
          </p:cNvCxnSpPr>
          <p:nvPr/>
        </p:nvCxnSpPr>
        <p:spPr>
          <a:xfrm>
            <a:off x="7648972" y="4221088"/>
            <a:ext cx="39601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endCxn id="24" idx="2"/>
          </p:cNvCxnSpPr>
          <p:nvPr/>
        </p:nvCxnSpPr>
        <p:spPr>
          <a:xfrm>
            <a:off x="6449516" y="5370450"/>
            <a:ext cx="342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stCxn id="24" idx="6"/>
          </p:cNvCxnSpPr>
          <p:nvPr/>
        </p:nvCxnSpPr>
        <p:spPr>
          <a:xfrm flipV="1">
            <a:off x="7648972" y="5362285"/>
            <a:ext cx="396013" cy="8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73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Общая численность государственных/муниципальных служащих, подающих сведения </a:t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своих доходах, имуществе, обязательствах имущественного характера, </a:t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 также доходах, имуществе и обязательствах имущественного характера супруги </a:t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(супруга) и несовершеннолетних детей в 2020 году</a:t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800" b="1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1091279755"/>
              </p:ext>
            </p:extLst>
          </p:nvPr>
        </p:nvGraphicFramePr>
        <p:xfrm>
          <a:off x="0" y="1700808"/>
          <a:ext cx="496855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80999547"/>
              </p:ext>
            </p:extLst>
          </p:nvPr>
        </p:nvGraphicFramePr>
        <p:xfrm>
          <a:off x="4716016" y="1988840"/>
          <a:ext cx="442798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648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58326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Выполнение </a:t>
            </a:r>
            <a: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Национального плана противодействия коррупции на 2018 – 2020 годы, утвержденного Указом Президента Российской Федерации </a:t>
            </a:r>
            <a:b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29 июня 2018 года № 378</a:t>
            </a:r>
            <a:b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Принятие мер по повышению эффективности контроля за соблюдением  муниципальными служащими, требований о предотвращении и урегулировании конфликта </a:t>
            </a:r>
            <a:r>
              <a:rPr lang="ru-RU" sz="1600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интересов</a:t>
            </a:r>
            <a:r>
              <a:rPr lang="ru-RU" sz="1800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Составлены </a:t>
            </a: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таблицы с анкетными данными в отношении 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100 </a:t>
            </a: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% муниципальных 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служащих</a:t>
            </a: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, 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их </a:t>
            </a: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родственников и свойственников в целях выявления конфликта 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интересов</a:t>
            </a:r>
            <a:b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Служащих, уволенных за совершение коррупционных проступков, правонарушений, </a:t>
            </a:r>
            <a:b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несоблюдение требований к служебному поведению и (или) требований                                            об урегулировании конфликта интересов в 2020 году не 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было</a:t>
            </a:r>
            <a:b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Проанализированы сведения, представляемые контрактными управляющими, о контрагентах, подписавших муниципальные контракты на поставку товаров, работ, услуг для обеспечения 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</a:t>
            </a: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муниципальных нужд, 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                 </a:t>
            </a:r>
            <a:r>
              <a:rPr lang="ru-RU" sz="18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целях выявления конфликта интересов –    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</a:t>
            </a: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2020 году случаев конфликта интересов не выявлено.</a:t>
            </a:r>
            <a:b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300" b="1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45" y="2925065"/>
            <a:ext cx="432048" cy="410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70" y="4530786"/>
            <a:ext cx="442466" cy="420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86" y="3789040"/>
            <a:ext cx="467907" cy="444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23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19256" cy="58326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Выполнение </a:t>
            </a:r>
            <a: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Национального плана противодействия коррупции на 2018 – 2020 годы, утвержденного Указом Президента Российской Федерации </a:t>
            </a:r>
            <a:b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от 29 июня 2018 года № </a:t>
            </a:r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378</a:t>
            </a:r>
            <a: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600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СОВЕРШЕНСТВОВАНИЕ РАБОТЫ ПО ПРОФИЛАКТИКЕ КОРРУПЦИОННЫХ И ИНЫХ ПРАВОНАРУШЕНИЙ В СИСТЕМЕ КАДРОВОЙ РАБОТЫ</a:t>
            </a:r>
            <a:br>
              <a:rPr lang="ru-RU" sz="1600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установленный срок осуществлялся прием сведений о доходах, расходах, об имуществе и обязательствах имущественного характера представляемых гражданами, претендующими на замещение должностей муниципальной службы и муниципальными служащими, замещающими должности муниципальной службы, осуществление полномочий по которым влечет за собой обязанность представлять такие сведения</a:t>
            </a:r>
            <a:b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Количество муниципальных служащих, </a:t>
            </a:r>
            <a:b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представивших сведения о доходах за отчетный 2019 год с использованием программы «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Справки </a:t>
            </a: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БК</a:t>
            </a:r>
            <a: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»- 100%</a:t>
            </a:r>
            <a:br>
              <a:rPr lang="ru-RU" sz="13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3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о доходах главы </a:t>
            </a:r>
            <a:r>
              <a:rPr lang="ru-RU" sz="13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Пышминского городского округа, </a:t>
            </a:r>
            <a:r>
              <a:rPr lang="ru-RU" sz="13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муниципальных </a:t>
            </a:r>
            <a:r>
              <a:rPr lang="ru-RU" sz="13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служащих Пышминского городского округа, </a:t>
            </a:r>
            <a:r>
              <a:rPr lang="ru-RU" sz="13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руководителей муниципальных учреждений </a:t>
            </a:r>
            <a:r>
              <a:rPr lang="ru-RU" sz="13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Пышминского городского округа размещены </a:t>
            </a:r>
            <a:r>
              <a:rPr lang="ru-RU" sz="13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на </a:t>
            </a:r>
            <a:r>
              <a:rPr lang="ru-RU" sz="13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официальном сайте Пышминского городского округа в </a:t>
            </a:r>
            <a:r>
              <a:rPr lang="ru-RU" sz="1300" b="1" dirty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разделе «Противодействие коррупции»</a:t>
            </a:r>
            <a:r>
              <a:rPr lang="ru-RU" sz="1300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300" b="1" dirty="0">
                <a:solidFill>
                  <a:srgbClr val="FF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300" b="1" dirty="0">
              <a:solidFill>
                <a:srgbClr val="FF0000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11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bg1"/>
            </a:gs>
            <a:gs pos="98000">
              <a:srgbClr val="93D5FF"/>
            </a:gs>
            <a:gs pos="87000">
              <a:schemeClr val="accent1">
                <a:tint val="44500"/>
                <a:satMod val="160000"/>
              </a:schemeClr>
            </a:gs>
            <a:gs pos="55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1642771" y="692696"/>
            <a:ext cx="7337425" cy="0"/>
          </a:xfrm>
          <a:prstGeom prst="line">
            <a:avLst/>
          </a:prstGeom>
          <a:ln w="41275" cap="rnd" cmpd="dbl">
            <a:solidFill>
              <a:srgbClr val="0B4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555055" y="836712"/>
            <a:ext cx="7337425" cy="0"/>
          </a:xfrm>
          <a:prstGeom prst="line">
            <a:avLst/>
          </a:prstGeom>
          <a:ln w="41275" cap="rnd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611560" y="116632"/>
            <a:ext cx="8532440" cy="504081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Применение информационных технологий в деятельности по противодействию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коррупции</a:t>
            </a:r>
          </a:p>
          <a:p>
            <a:pPr algn="ctr">
              <a:defRPr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endParaRPr lang="ru-RU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55576" y="980728"/>
            <a:ext cx="3024336" cy="3017918"/>
          </a:xfrm>
          <a:prstGeom prst="roundRect">
            <a:avLst>
              <a:gd name="adj" fmla="val 2911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Представление сведений о доходах, расходах, об имуществе и обязательствах имущественного характера  осуществляется с использованием 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специального программного обеспечения </a:t>
            </a:r>
          </a:p>
          <a:p>
            <a:pPr lvl="0" algn="ctr"/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«Справки БК» 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11484" y="980728"/>
            <a:ext cx="2932924" cy="3528394"/>
          </a:xfrm>
          <a:prstGeom prst="roundRect">
            <a:avLst/>
          </a:prstGeom>
          <a:solidFill>
            <a:srgbClr val="AACBFC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При представлении сведений о доходах, расходах, об имуществе и обязательствах имущественного характера муниципальными служащими и руководителями учреждений, рекомендовано использовать </a:t>
            </a:r>
            <a:r>
              <a:rPr lang="ru-RU" sz="11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электронный сервис «Личный кабинет налогоплательщика для физических лиц» ФНС России 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 flipV="1">
            <a:off x="5508104" y="6453335"/>
            <a:ext cx="4355976" cy="45719"/>
          </a:xfrm>
          <a:prstGeom prst="roundRect">
            <a:avLst/>
          </a:prstGeom>
          <a:solidFill>
            <a:srgbClr val="AACBFC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200" b="1" i="1" dirty="0">
              <a:solidFill>
                <a:srgbClr val="00206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 rot="5400000">
            <a:off x="3764495" y="1575910"/>
            <a:ext cx="1406390" cy="7704857"/>
          </a:xfrm>
          <a:prstGeom prst="wedgeRoundRectCallout">
            <a:avLst>
              <a:gd name="adj1" fmla="val -86129"/>
              <a:gd name="adj2" fmla="val 975"/>
              <a:gd name="adj3" fmla="val 16667"/>
            </a:avLst>
          </a:prstGeom>
          <a:solidFill>
            <a:srgbClr val="99C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 anchorCtr="1"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В целях обеспечения соблюдения служащими запретов и исполнения обязанностей, установленных в целях противодействия коррупции, применяются возможности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электронного сервиса «Предоставление сведений из ЕГРЮЛ/ЕГРИП» ФНС России </a:t>
            </a:r>
          </a:p>
        </p:txBody>
      </p:sp>
      <p:sp>
        <p:nvSpPr>
          <p:cNvPr id="23" name="Стрелка вниз 22"/>
          <p:cNvSpPr/>
          <p:nvPr/>
        </p:nvSpPr>
        <p:spPr>
          <a:xfrm>
            <a:off x="3867236" y="3645024"/>
            <a:ext cx="504056" cy="504056"/>
          </a:xfrm>
          <a:prstGeom prst="downArrow">
            <a:avLst/>
          </a:prstGeom>
          <a:solidFill>
            <a:srgbClr val="94B4FA"/>
          </a:solidFill>
          <a:ln>
            <a:solidFill>
              <a:srgbClr val="0B4EE3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B4EE3"/>
                </a:solidFill>
              </a:ln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4719711" y="3982510"/>
            <a:ext cx="504056" cy="504056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>
              <a:ln>
                <a:solidFill>
                  <a:srgbClr val="0B4EE3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4067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13843" y="620688"/>
            <a:ext cx="9103299" cy="86409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Рассмотрение </a:t>
            </a:r>
            <a:r>
              <a:rPr lang="ru-RU" sz="18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уведомлений служащих о фактах </a:t>
            </a: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обращения </a:t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целях </a:t>
            </a:r>
            <a:r>
              <a:rPr lang="ru-RU" sz="18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склонения их к совершению коррупционных </a:t>
            </a: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правонарушений 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2020 году</a:t>
            </a:r>
            <a:endParaRPr lang="ru-RU" sz="1800" b="1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AutoShape 19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8" name="Объект 2"/>
          <p:cNvSpPr>
            <a:spLocks noGrp="1"/>
          </p:cNvSpPr>
          <p:nvPr>
            <p:ph sz="half" idx="1"/>
          </p:nvPr>
        </p:nvSpPr>
        <p:spPr>
          <a:xfrm>
            <a:off x="41632" y="1559728"/>
            <a:ext cx="4038600" cy="504056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Органы местного самоуправления</a:t>
            </a:r>
          </a:p>
          <a:p>
            <a:pPr marL="0" indent="0" algn="ctr">
              <a:buNone/>
            </a:pPr>
            <a:endParaRPr lang="ru-RU" sz="18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6" t="56" r="26731"/>
          <a:stretch/>
        </p:blipFill>
        <p:spPr bwMode="auto">
          <a:xfrm>
            <a:off x="107504" y="3616894"/>
            <a:ext cx="1368152" cy="291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" name="Группа 73"/>
          <p:cNvGrpSpPr/>
          <p:nvPr/>
        </p:nvGrpSpPr>
        <p:grpSpPr>
          <a:xfrm>
            <a:off x="1040995" y="1973980"/>
            <a:ext cx="7213588" cy="4191324"/>
            <a:chOff x="1040995" y="1973980"/>
            <a:chExt cx="7213588" cy="4191324"/>
          </a:xfrm>
        </p:grpSpPr>
        <p:sp>
          <p:nvSpPr>
            <p:cNvPr id="107" name="Стрелка вверх 106"/>
            <p:cNvSpPr/>
            <p:nvPr/>
          </p:nvSpPr>
          <p:spPr>
            <a:xfrm flipV="1">
              <a:off x="4211960" y="2838076"/>
              <a:ext cx="490120" cy="1467588"/>
            </a:xfrm>
            <a:prstGeom prst="upArrow">
              <a:avLst/>
            </a:prstGeom>
            <a:gradFill flip="none" rotWithShape="1">
              <a:gsLst>
                <a:gs pos="0">
                  <a:srgbClr val="EDF8FD"/>
                </a:gs>
                <a:gs pos="39000">
                  <a:srgbClr val="9BF3AA"/>
                </a:gs>
                <a:gs pos="100000">
                  <a:srgbClr val="66EC7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1040995" y="1973980"/>
              <a:ext cx="6987389" cy="734940"/>
            </a:xfrm>
            <a:prstGeom prst="rect">
              <a:avLst/>
            </a:prstGeom>
            <a:solidFill>
              <a:srgbClr val="A9F5B6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Количество уведомлений служащих о фактах обращений в целях склонения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их к совершению коррупционных правонарушений, а также число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рассмотренных уведомлений из указанного количества</a:t>
              </a:r>
              <a:endParaRPr lang="ru-RU" sz="1400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2771800" y="3121797"/>
              <a:ext cx="2256058" cy="315077"/>
            </a:xfrm>
            <a:prstGeom prst="rect">
              <a:avLst/>
            </a:prstGeom>
            <a:solidFill>
              <a:srgbClr val="BBF7C5"/>
            </a:solidFill>
            <a:ln w="3175">
              <a:solidFill>
                <a:srgbClr val="9BF3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Всего</a:t>
              </a:r>
              <a:endParaRPr lang="ru-RU" sz="1400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cxnSp>
          <p:nvCxnSpPr>
            <p:cNvPr id="112" name="Прямая со стрелкой 111"/>
            <p:cNvCxnSpPr>
              <a:stCxn id="111" idx="3"/>
              <a:endCxn id="118" idx="1"/>
            </p:cNvCxnSpPr>
            <p:nvPr/>
          </p:nvCxnSpPr>
          <p:spPr>
            <a:xfrm flipV="1">
              <a:off x="5027858" y="3279334"/>
              <a:ext cx="768278" cy="2"/>
            </a:xfrm>
            <a:prstGeom prst="straightConnector1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Прямоугольник 117"/>
            <p:cNvSpPr/>
            <p:nvPr/>
          </p:nvSpPr>
          <p:spPr>
            <a:xfrm>
              <a:off x="5796136" y="3121796"/>
              <a:ext cx="576064" cy="315076"/>
            </a:xfrm>
            <a:prstGeom prst="rect">
              <a:avLst/>
            </a:prstGeom>
            <a:solidFill>
              <a:srgbClr val="E9E66C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0</a:t>
              </a:r>
              <a:endParaRPr lang="ru-RU" sz="1600" b="1" dirty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2771800" y="3616894"/>
              <a:ext cx="2566650" cy="388169"/>
            </a:xfrm>
            <a:prstGeom prst="rect">
              <a:avLst/>
            </a:prstGeom>
            <a:solidFill>
              <a:srgbClr val="BBF7C5"/>
            </a:solidFill>
            <a:ln w="3175">
              <a:solidFill>
                <a:srgbClr val="9BF3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Из них рассмотрено</a:t>
              </a: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1937906" y="4330156"/>
              <a:ext cx="5034170" cy="576064"/>
            </a:xfrm>
            <a:prstGeom prst="rect">
              <a:avLst/>
            </a:prstGeom>
            <a:solidFill>
              <a:srgbClr val="A9F5B6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Количество уголовных дел, возбужденных</a:t>
              </a:r>
            </a:p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по </a:t>
              </a:r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результатам рассмотрения указанных </a:t>
              </a:r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уведомлений</a:t>
              </a:r>
            </a:p>
          </p:txBody>
        </p:sp>
        <p:cxnSp>
          <p:nvCxnSpPr>
            <p:cNvPr id="122" name="Прямая со стрелкой 121"/>
            <p:cNvCxnSpPr>
              <a:stCxn id="119" idx="3"/>
              <a:endCxn id="131" idx="1"/>
            </p:cNvCxnSpPr>
            <p:nvPr/>
          </p:nvCxnSpPr>
          <p:spPr>
            <a:xfrm>
              <a:off x="5338450" y="3810979"/>
              <a:ext cx="457686" cy="0"/>
            </a:xfrm>
            <a:prstGeom prst="straightConnector1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Прямоугольник 124"/>
            <p:cNvSpPr/>
            <p:nvPr/>
          </p:nvSpPr>
          <p:spPr>
            <a:xfrm>
              <a:off x="1779606" y="5589240"/>
              <a:ext cx="5400600" cy="576064"/>
            </a:xfrm>
            <a:prstGeom prst="rect">
              <a:avLst/>
            </a:prstGeom>
            <a:solidFill>
              <a:srgbClr val="A9F5B6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Количество лиц, привлеченных к уголовной ответственности</a:t>
              </a:r>
            </a:p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по </a:t>
              </a:r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результатам рассмотрения указанных уведомлений</a:t>
              </a:r>
              <a:endParaRPr lang="ru-RU" sz="1400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126" name="Стрелка вверх 125"/>
            <p:cNvSpPr/>
            <p:nvPr/>
          </p:nvSpPr>
          <p:spPr>
            <a:xfrm flipV="1">
              <a:off x="4219445" y="4930712"/>
              <a:ext cx="490120" cy="650364"/>
            </a:xfrm>
            <a:prstGeom prst="upArrow">
              <a:avLst/>
            </a:prstGeom>
            <a:gradFill flip="none" rotWithShape="1">
              <a:gsLst>
                <a:gs pos="0">
                  <a:srgbClr val="A1DDF5"/>
                </a:gs>
                <a:gs pos="39000">
                  <a:srgbClr val="9BF3AA"/>
                </a:gs>
                <a:gs pos="100000">
                  <a:srgbClr val="66EC7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Прямоугольник 130"/>
            <p:cNvSpPr/>
            <p:nvPr/>
          </p:nvSpPr>
          <p:spPr>
            <a:xfrm>
              <a:off x="5796136" y="3616895"/>
              <a:ext cx="576064" cy="388168"/>
            </a:xfrm>
            <a:prstGeom prst="rect">
              <a:avLst/>
            </a:prstGeom>
            <a:solidFill>
              <a:srgbClr val="E9E66C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0</a:t>
              </a:r>
              <a:endParaRPr lang="ru-RU" sz="1600" b="1" dirty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cxnSp>
          <p:nvCxnSpPr>
            <p:cNvPr id="133" name="Прямая со стрелкой 132"/>
            <p:cNvCxnSpPr/>
            <p:nvPr/>
          </p:nvCxnSpPr>
          <p:spPr>
            <a:xfrm>
              <a:off x="6976238" y="4615390"/>
              <a:ext cx="692106" cy="0"/>
            </a:xfrm>
            <a:prstGeom prst="straightConnector1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Прямоугольник 134"/>
            <p:cNvSpPr/>
            <p:nvPr/>
          </p:nvSpPr>
          <p:spPr>
            <a:xfrm>
              <a:off x="7674176" y="4438168"/>
              <a:ext cx="570838" cy="360040"/>
            </a:xfrm>
            <a:prstGeom prst="rect">
              <a:avLst/>
            </a:prstGeom>
            <a:solidFill>
              <a:srgbClr val="E9E66C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0</a:t>
              </a:r>
            </a:p>
          </p:txBody>
        </p:sp>
        <p:cxnSp>
          <p:nvCxnSpPr>
            <p:cNvPr id="138" name="Прямая со стрелкой 137"/>
            <p:cNvCxnSpPr/>
            <p:nvPr/>
          </p:nvCxnSpPr>
          <p:spPr>
            <a:xfrm>
              <a:off x="7181965" y="5877272"/>
              <a:ext cx="501780" cy="0"/>
            </a:xfrm>
            <a:prstGeom prst="straightConnector1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Прямоугольник 138"/>
            <p:cNvSpPr/>
            <p:nvPr/>
          </p:nvSpPr>
          <p:spPr>
            <a:xfrm>
              <a:off x="7683745" y="5697252"/>
              <a:ext cx="570838" cy="360040"/>
            </a:xfrm>
            <a:prstGeom prst="rect">
              <a:avLst/>
            </a:prstGeom>
            <a:solidFill>
              <a:srgbClr val="E9E66C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0</a:t>
              </a:r>
            </a:p>
          </p:txBody>
        </p:sp>
      </p:grpSp>
      <p:sp>
        <p:nvSpPr>
          <p:cNvPr id="72" name="Прямоугольник 71"/>
          <p:cNvSpPr/>
          <p:nvPr/>
        </p:nvSpPr>
        <p:spPr>
          <a:xfrm>
            <a:off x="6899136" y="2838076"/>
            <a:ext cx="1080120" cy="25019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2020 год</a:t>
            </a:r>
            <a:endParaRPr lang="ru-RU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531289" y="2847272"/>
            <a:ext cx="1071725" cy="2472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2019 год</a:t>
            </a:r>
            <a:endParaRPr lang="ru-RU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7092280" y="3121798"/>
            <a:ext cx="576062" cy="315076"/>
          </a:xfrm>
          <a:prstGeom prst="rect">
            <a:avLst/>
          </a:prstGeom>
          <a:solidFill>
            <a:srgbClr val="E9E66C"/>
          </a:solidFill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endParaRPr lang="ru-RU" sz="1600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cxnSp>
        <p:nvCxnSpPr>
          <p:cNvPr id="100" name="Прямая со стрелкой 99"/>
          <p:cNvCxnSpPr>
            <a:stCxn id="118" idx="3"/>
            <a:endCxn id="99" idx="1"/>
          </p:cNvCxnSpPr>
          <p:nvPr/>
        </p:nvCxnSpPr>
        <p:spPr>
          <a:xfrm>
            <a:off x="6372200" y="3279334"/>
            <a:ext cx="720080" cy="2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рямоугольник 112"/>
          <p:cNvSpPr/>
          <p:nvPr/>
        </p:nvSpPr>
        <p:spPr>
          <a:xfrm>
            <a:off x="7092280" y="3616894"/>
            <a:ext cx="581896" cy="388168"/>
          </a:xfrm>
          <a:prstGeom prst="rect">
            <a:avLst/>
          </a:prstGeom>
          <a:solidFill>
            <a:srgbClr val="E9E66C"/>
          </a:solidFill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endParaRPr lang="ru-RU" sz="1600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cxnSp>
        <p:nvCxnSpPr>
          <p:cNvPr id="114" name="Прямая со стрелкой 113"/>
          <p:cNvCxnSpPr>
            <a:stCxn id="131" idx="3"/>
            <a:endCxn id="113" idx="1"/>
          </p:cNvCxnSpPr>
          <p:nvPr/>
        </p:nvCxnSpPr>
        <p:spPr>
          <a:xfrm flipV="1">
            <a:off x="6372200" y="3810978"/>
            <a:ext cx="720080" cy="1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77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о взаимодействии </a:t>
            </a:r>
            <a:b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 общероссийскими средствами массовой информации </a:t>
            </a:r>
            <a:b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2019 году</a:t>
            </a:r>
            <a:b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62" y="4970168"/>
            <a:ext cx="2072820" cy="19204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1285875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5736" y="2132856"/>
            <a:ext cx="3960440" cy="13604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dirty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Количество выступлений антикоррупционной направленности официальных представителей органа государственной власти/местного самоуправления </a:t>
            </a:r>
            <a:br>
              <a:rPr lang="ru-RU" sz="1200" dirty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общероссийских (региональных) средствах массовой информации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39752" y="3789040"/>
            <a:ext cx="381642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dirty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Количество программ, фильмов, печатных изданий, сетевых изданий антикоррупционной направленности, созданных самостоятельно или при поддержке органа государственной власти/местного самоуправления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92280" y="2553618"/>
            <a:ext cx="914400" cy="9397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0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4005064"/>
            <a:ext cx="91440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89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609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Взаимодействие с институтами  гражданского общества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Взаимодействие с институтами  гражданского общества  является одним из важнейших направлений в сфере противодействия коррупции, представляя собой один из механизмов общественного контроля в сфере противодействия коррупции. 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Формы взаимодействия  с институтами гражданского общества в сфере противодействия коррупции подразделяются на взаимодействие информационное, организационное  и экономическое. 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Постановлением администрации Пышминского городского округа  от 15.01.2019 № 12  утверждена концепция  взаимодействия органов местного самоуправления и институтов гражданского общества Пышминского городского округа в сфере противодействия коррупции.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Представители общественности входят в состав почти всех коллегиальных органов администрации Пышминского городского округа. 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целях повышения  эффективности мер  по предупреждению, выявлению и пресечению коррупционных проявлений  между администрацией  Пышминского городского округа  и   Общественной организацией  ветеранов войны, труда, боевых действий, государственной службы, пенсионеров Пышминского городского округа,  с  Молодежной Думой Пышминского городского округа  и некоммерческой  организацией Пышминского городского округа  «Станичное казачье общество «Станица Пышминская» заключено СОГЛАШЕНИЕ   о взаимодействии.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8257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3146425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61048"/>
            <a:ext cx="3810000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8272264" cy="1563960"/>
          </a:xfrm>
        </p:spPr>
        <p:txBody>
          <a:bodyPr/>
          <a:lstStyle/>
          <a:p>
            <a:pPr lvl="0" eaLnBrk="1" fontAlgn="auto" hangingPunct="1">
              <a:lnSpc>
                <a:spcPct val="90000"/>
              </a:lnSpc>
              <a:spcAft>
                <a:spcPts val="0"/>
              </a:spcAft>
            </a:pPr>
            <a:r>
              <a:rPr lang="ru-RU" sz="2400" b="1" kern="1200" dirty="0" smtClean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Социологические </a:t>
            </a:r>
            <a:r>
              <a:rPr lang="ru-RU" sz="2400" b="1" kern="1200" dirty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опросы об уровне коррупции</a:t>
            </a:r>
            <a:r>
              <a:rPr lang="ru-RU" sz="2400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200" dirty="0">
                <a:solidFill>
                  <a:prstClr val="black"/>
                </a:solidFill>
                <a:latin typeface="Calibri Light"/>
                <a:ea typeface="+mn-ea"/>
                <a:cs typeface="+mn-cs"/>
              </a:rPr>
              <a:t/>
            </a:r>
            <a:br>
              <a:rPr lang="ru-RU" sz="2400" kern="1200" dirty="0">
                <a:solidFill>
                  <a:prstClr val="black"/>
                </a:solidFill>
                <a:latin typeface="Calibri Light"/>
                <a:ea typeface="+mn-ea"/>
                <a:cs typeface="+mn-cs"/>
              </a:rPr>
            </a:br>
            <a:r>
              <a:rPr lang="ru-RU" sz="2800" b="1" dirty="0" smtClean="0">
                <a:latin typeface="Liberation Serif" panose="02020603050405020304" pitchFamily="18" charset="0"/>
              </a:rPr>
              <a:t>В </a:t>
            </a:r>
            <a:r>
              <a:rPr lang="ru-RU" sz="2800" b="1" dirty="0">
                <a:latin typeface="Liberation Serif" panose="02020603050405020304" pitchFamily="18" charset="0"/>
              </a:rPr>
              <a:t>какую сторону за последний год изменился уровень коррупции в вашем населенном пункте</a:t>
            </a:r>
            <a:endParaRPr lang="ru-RU" sz="2800" dirty="0">
              <a:latin typeface="Liberation Serif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 анализе качественных показателей большинство респондентов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121 (60,5%), 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вопрос «В какую сторону за последний год изменился уровень коррупции, если судить по Вашему опыту, опыту близких, знакомых, по рассказам окружающих» поставили отметку в графе «уменьшился», 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70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35,0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%) человек поставили отметку  в графе «затрудняюсь с ответом»,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 (4,5%)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отметили, что в Пышминском районе уровень коррупции остался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прежний. </a:t>
            </a: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1600" kern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Чаще всего респонденты говорят о средней или высокой  эффективности антикоррупционных мер в Пышминском  городском округе. </a:t>
            </a: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1600" kern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Большинство респондентов  оценили «высокий» уровень информационной открытости главы Пышминского городского округа (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160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человек -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80,0%),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органов местного самоуправления: как  в администрации Пышминского городского округа (134 человека – 67 %) и  в Думе Пышминского городского округа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(80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человек –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40,0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%),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80 человек 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 отметили высокий уровень информационной открытости Счетной палаты Пышминского городского округа.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3970C-B97D-4BA2-B19B-AEC413485B2C}" type="slidenum">
              <a:rPr lang="ru-RU" altLang="ru-RU" smtClean="0"/>
              <a:pPr/>
              <a:t>15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44956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800199"/>
          </a:xfrm>
        </p:spPr>
        <p:txBody>
          <a:bodyPr/>
          <a:lstStyle/>
          <a:p>
            <a:r>
              <a:rPr lang="ru-RU" sz="1800" kern="1200" dirty="0">
                <a:solidFill>
                  <a:prstClr val="black"/>
                </a:solidFill>
                <a:ea typeface="+mn-ea"/>
                <a:cs typeface="Arial" pitchFamily="34" charset="0"/>
              </a:rPr>
              <a:t>Информация о результатах выполнения Плана мероприятий </a:t>
            </a:r>
            <a:r>
              <a:rPr lang="ru-RU" sz="1800" kern="12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 </a:t>
            </a:r>
            <a:r>
              <a:rPr lang="ru-RU" sz="1800" kern="1200" dirty="0">
                <a:solidFill>
                  <a:prstClr val="black"/>
                </a:solidFill>
                <a:ea typeface="+mn-ea"/>
                <a:cs typeface="Arial" pitchFamily="34" charset="0"/>
              </a:rPr>
              <a:t>по противодействию коррупции размещается  </a:t>
            </a:r>
            <a:r>
              <a:rPr lang="ru-RU" sz="1800" kern="12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 </a:t>
            </a:r>
            <a:r>
              <a:rPr lang="ru-RU" sz="1800" kern="1200" dirty="0">
                <a:solidFill>
                  <a:prstClr val="black"/>
                </a:solidFill>
                <a:ea typeface="+mn-ea"/>
                <a:cs typeface="Arial" pitchFamily="34" charset="0"/>
              </a:rPr>
              <a:t>на официальном </a:t>
            </a:r>
            <a:r>
              <a:rPr lang="ru-RU" sz="1800" kern="1200" dirty="0" smtClean="0">
                <a:solidFill>
                  <a:prstClr val="black"/>
                </a:solidFill>
                <a:ea typeface="+mn-ea"/>
                <a:cs typeface="Arial" pitchFamily="34" charset="0"/>
              </a:rPr>
              <a:t>сайте Пышминского </a:t>
            </a:r>
            <a:r>
              <a:rPr lang="ru-RU" sz="1800" kern="1200" dirty="0">
                <a:solidFill>
                  <a:prstClr val="black"/>
                </a:solidFill>
                <a:ea typeface="+mn-ea"/>
                <a:cs typeface="Arial" pitchFamily="34" charset="0"/>
              </a:rPr>
              <a:t>городского округа в сети Интернет (</a:t>
            </a:r>
            <a:r>
              <a:rPr lang="en-US" sz="1800" kern="1200" dirty="0">
                <a:solidFill>
                  <a:prstClr val="black"/>
                </a:solidFill>
                <a:ea typeface="+mn-ea"/>
                <a:cs typeface="Arial" pitchFamily="34" charset="0"/>
              </a:rPr>
              <a:t>www.</a:t>
            </a:r>
            <a:r>
              <a:rPr lang="ru-RU" sz="1800" kern="1200" dirty="0" err="1">
                <a:solidFill>
                  <a:prstClr val="black"/>
                </a:solidFill>
                <a:ea typeface="+mn-ea"/>
                <a:cs typeface="Arial" pitchFamily="34" charset="0"/>
              </a:rPr>
              <a:t>пышминский-го.рф</a:t>
            </a:r>
            <a:r>
              <a:rPr lang="ru-RU" sz="1800" kern="1200" dirty="0">
                <a:solidFill>
                  <a:prstClr val="black"/>
                </a:solidFill>
                <a:ea typeface="+mn-ea"/>
                <a:cs typeface="Arial" pitchFamily="34" charset="0"/>
              </a:rPr>
              <a:t>)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A4167-88D6-4500-A9B5-3FA5CB409CD3}" type="slidenum">
              <a:rPr lang="ru-RU" altLang="ru-RU" smtClean="0"/>
              <a:pPr/>
              <a:t>16</a:t>
            </a:fld>
            <a:endParaRPr lang="ru-RU" alt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7848872" cy="4365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413853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иний II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  <a:fontScheme name="Поток">
    <a:majorFont>
      <a:latin typeface="Calibri"/>
      <a:ea typeface=""/>
      <a:cs typeface=""/>
      <a:font script="Jpan" typeface="ＭＳ Ｐゴシック"/>
      <a:font script="Hang" typeface="HY중고딕"/>
      <a:font script="Hans" typeface="隶书"/>
      <a:font script="Hant" typeface="微軟正黑體"/>
      <a:font script="Arab" typeface="Traditional Arabic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nstantia"/>
      <a:ea typeface=""/>
      <a:cs typeface=""/>
      <a:font script="Jpan" typeface="HGP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Поток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Синий II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  <a:fontScheme name="Поток">
    <a:majorFont>
      <a:latin typeface="Calibri"/>
      <a:ea typeface=""/>
      <a:cs typeface=""/>
      <a:font script="Jpan" typeface="ＭＳ Ｐゴシック"/>
      <a:font script="Hang" typeface="HY중고딕"/>
      <a:font script="Hans" typeface="隶书"/>
      <a:font script="Hant" typeface="微軟正黑體"/>
      <a:font script="Arab" typeface="Traditional Arabic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nstantia"/>
      <a:ea typeface=""/>
      <a:cs typeface=""/>
      <a:font script="Jpan" typeface="HGP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Поток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10467</TotalTime>
  <Words>1216</Words>
  <Application>Microsoft Office PowerPoint</Application>
  <PresentationFormat>Экран (4:3)</PresentationFormat>
  <Paragraphs>169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Оформление по умолчанию</vt:lpstr>
      <vt:lpstr>Трек</vt:lpstr>
      <vt:lpstr>Презентация PowerPoint</vt:lpstr>
      <vt:lpstr>  План   мероприятий Пышминского городского округа  по противодействию коррупции на 2018 – 2020 годы  (утвержден постановлением администрации  Пышминского городского округа  от 07.09.2018  №553)  </vt:lpstr>
      <vt:lpstr>ПЛАН МЕРОПРИЯТИЙ ПЫШМИНСКОГО ГОРОДСКОГО ОКРУГА ПО ПРОТИВОДЕЙСТВИЮ КОРРУПЦИИ НА 2018–2020 ГОДЫ</vt:lpstr>
      <vt:lpstr>Презентация PowerPoint</vt:lpstr>
      <vt:lpstr>Презентация PowerPoint</vt:lpstr>
      <vt:lpstr> КОМИССИИ : </vt:lpstr>
      <vt:lpstr>Деятельность комиссий по соблюдению требований к служебному поведению  и урегулированию конфликта интересов в 2020 году </vt:lpstr>
      <vt:lpstr>Общая численность государственных/муниципальных служащих, подающих сведения  о своих доходах, имуществе, обязательствах имущественного характера,  а также доходах, имуществе и обязательствах имущественного характера супруги  (супруга) и несовершеннолетних детей в 2020 году  </vt:lpstr>
      <vt:lpstr>  Выполнение Национального плана противодействия коррупции на 2018 – 2020 годы, утвержденного Указом Президента Российской Федерации  от 29 июня 2018 года № 378  Принятие мер по повышению эффективности контроля за соблюдением  муниципальными служащими, требований о предотвращении и урегулировании конфликта интересов  Составлены таблицы с анкетными данными в отношении 100 % муниципальных служащих, их родственников и свойственников в целях выявления конфликта интересов  Служащих, уволенных за совершение коррупционных проступков, правонарушений,  несоблюдение требований к служебному поведению и (или) требований                                            об урегулировании конфликта интересов в 2020 году не было  Проанализированы сведения, представляемые контрактными управляющими, о контрагентах, подписавших муниципальные контракты на поставку товаров, работ, услуг для обеспечения    муниципальных нужд,                      в целях выявления конфликта интересов –    в 2020 году случаев конфликта интересов не выявлено. </vt:lpstr>
      <vt:lpstr>  Выполнение Национального плана противодействия коррупции на 2018 – 2020 годы, утвержденного Указом Президента Российской Федерации  от 29 июня 2018 года № 378  СОВЕРШЕНСТВОВАНИЕ РАБОТЫ ПО ПРОФИЛАКТИКЕ КОРРУПЦИОННЫХ И ИНЫХ ПРАВОНАРУШЕНИЙ В СИСТЕМЕ КАДРОВОЙ РАБОТЫ  В установленный срок осуществлялся прием сведений о доходах, расходах, об имуществе и обязательствах имущественного характера представляемых гражданами, претендующими на замещение должностей муниципальной службы и муниципальными служащими, замещающими должности муниципальной службы, осуществление полномочий по которым влечет за собой обязанность представлять такие сведения  Количество муниципальных служащих,  представивших сведения о доходах за отчетный 2019 год с использованием программы «Справки БК»- 100%  Сведения о доходах главы Пышминского городского округа, муниципальных служащих Пышминского городского округа, руководителей муниципальных учреждений Пышминского городского округа размещены на официальном сайте Пышминского городского округа в разделе «Противодействие коррупции» </vt:lpstr>
      <vt:lpstr>Презентация PowerPoint</vt:lpstr>
      <vt:lpstr>Презентация PowerPoint</vt:lpstr>
      <vt:lpstr>Сведения о взаимодействии  с общероссийскими средствами массовой информации  в 2019 году </vt:lpstr>
      <vt:lpstr>Взаимодействие с институтами  гражданского общества</vt:lpstr>
      <vt:lpstr>                Социологические опросы об уровне коррупции  В какую сторону за последний год изменился уровень коррупции в вашем населенном пункте</vt:lpstr>
      <vt:lpstr>Информация о результатах выполнения Плана мероприятий  по противодействию коррупции размещается   на официальном сайте Пышминского городского округа в сети Интернет (www.пышминский-го.рф)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результате опроса глав муниципальных образований,  расположенных на территории Свердловской области,  и председателей представительных органов муниципальных  образований  по вопросу процедуры уведомления  лицом,  замещающим муниципальную должность, о возникновении личной заинтересованности</dc:title>
  <dc:creator>Ирина</dc:creator>
  <cp:lastModifiedBy>657</cp:lastModifiedBy>
  <cp:revision>483</cp:revision>
  <cp:lastPrinted>2020-01-27T09:29:36Z</cp:lastPrinted>
  <dcterms:created xsi:type="dcterms:W3CDTF">2019-09-18T05:42:13Z</dcterms:created>
  <dcterms:modified xsi:type="dcterms:W3CDTF">2022-07-13T06:00:02Z</dcterms:modified>
</cp:coreProperties>
</file>