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96" r:id="rId4"/>
    <p:sldId id="295" r:id="rId5"/>
    <p:sldId id="283" r:id="rId6"/>
    <p:sldId id="284" r:id="rId7"/>
    <p:sldId id="259" r:id="rId8"/>
    <p:sldId id="260" r:id="rId9"/>
    <p:sldId id="273" r:id="rId10"/>
    <p:sldId id="261" r:id="rId11"/>
    <p:sldId id="274" r:id="rId12"/>
    <p:sldId id="264" r:id="rId13"/>
    <p:sldId id="276" r:id="rId14"/>
    <p:sldId id="285" r:id="rId15"/>
    <p:sldId id="287" r:id="rId16"/>
    <p:sldId id="286" r:id="rId17"/>
    <p:sldId id="290" r:id="rId18"/>
    <p:sldId id="291" r:id="rId19"/>
    <p:sldId id="294" r:id="rId20"/>
    <p:sldId id="292" r:id="rId21"/>
    <p:sldId id="293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4" d="100"/>
          <a:sy n="64" d="100"/>
        </p:scale>
        <p:origin x="-67" y="-3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-201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Отсутствует</c:v>
                </c:pt>
                <c:pt idx="1">
                  <c:v>Единичные случаи</c:v>
                </c:pt>
                <c:pt idx="2">
                  <c:v>Средний уровень</c:v>
                </c:pt>
                <c:pt idx="3">
                  <c:v>Высокий уровень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86</c:v>
                </c:pt>
                <c:pt idx="1">
                  <c:v>12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4702837670932098"/>
          <c:y val="3.835961382243528E-2"/>
          <c:w val="0.25019143869517835"/>
          <c:h val="0.95984250419481809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FF31EE-A9CF-4789-AF92-75E63B68F88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1C1080-B723-4B28-918C-B675E827B0CC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73682C4E-9A8E-47C2-B995-499ACDA1B08B}" type="parTrans" cxnId="{B59F3B92-C930-4E5E-B0BC-067062C50835}">
      <dgm:prSet/>
      <dgm:spPr/>
      <dgm:t>
        <a:bodyPr/>
        <a:lstStyle/>
        <a:p>
          <a:endParaRPr lang="ru-RU"/>
        </a:p>
      </dgm:t>
    </dgm:pt>
    <dgm:pt modelId="{81F49E86-0121-4FDB-8EF2-72A5EFE0211A}" type="sibTrans" cxnId="{B59F3B92-C930-4E5E-B0BC-067062C50835}">
      <dgm:prSet/>
      <dgm:spPr/>
      <dgm:t>
        <a:bodyPr/>
        <a:lstStyle/>
        <a:p>
          <a:endParaRPr lang="ru-RU"/>
        </a:p>
      </dgm:t>
    </dgm:pt>
    <dgm:pt modelId="{B2FA655D-9137-424C-9D3E-2D95C0698D65}">
      <dgm:prSet phldrT="[Текст]" custT="1"/>
      <dgm:spPr/>
      <dgm:t>
        <a:bodyPr/>
        <a:lstStyle/>
        <a:p>
          <a:r>
            <a: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Times New Roman" pitchFamily="18" charset="0"/>
              <a:cs typeface="Times New Roman" pitchFamily="18" charset="0"/>
            </a:rPr>
            <a:t>нормативно-правовое и организационное обеспечение антикоррупционной деятельности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AAFCF6-AD4D-400B-95C3-71E6710843B3}" type="parTrans" cxnId="{DC5E2F57-623E-4A29-9471-92C75DCDDE13}">
      <dgm:prSet/>
      <dgm:spPr/>
      <dgm:t>
        <a:bodyPr/>
        <a:lstStyle/>
        <a:p>
          <a:endParaRPr lang="ru-RU"/>
        </a:p>
      </dgm:t>
    </dgm:pt>
    <dgm:pt modelId="{12A13078-2727-4225-B63A-07BF041C67F5}" type="sibTrans" cxnId="{DC5E2F57-623E-4A29-9471-92C75DCDDE13}">
      <dgm:prSet/>
      <dgm:spPr/>
      <dgm:t>
        <a:bodyPr/>
        <a:lstStyle/>
        <a:p>
          <a:endParaRPr lang="ru-RU"/>
        </a:p>
      </dgm:t>
    </dgm:pt>
    <dgm:pt modelId="{F1296CB3-C40E-438E-BE62-FFFC70A3C939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53615AEF-176A-43FF-9FC3-947A39ABAEAD}" type="parTrans" cxnId="{55D133BB-58C8-4F97-973E-C7986CB3D5F8}">
      <dgm:prSet/>
      <dgm:spPr/>
      <dgm:t>
        <a:bodyPr/>
        <a:lstStyle/>
        <a:p>
          <a:endParaRPr lang="ru-RU"/>
        </a:p>
      </dgm:t>
    </dgm:pt>
    <dgm:pt modelId="{C125FB9E-1F28-44EC-B873-D21196F9066B}" type="sibTrans" cxnId="{55D133BB-58C8-4F97-973E-C7986CB3D5F8}">
      <dgm:prSet/>
      <dgm:spPr/>
      <dgm:t>
        <a:bodyPr/>
        <a:lstStyle/>
        <a:p>
          <a:endParaRPr lang="ru-RU"/>
        </a:p>
      </dgm:t>
    </dgm:pt>
    <dgm:pt modelId="{60E8A2C9-A517-4A4E-B4C7-52E220433880}">
      <dgm:prSet phldrT="[Текст]" custT="1"/>
      <dgm:spPr/>
      <dgm:t>
        <a:bodyPr/>
        <a:lstStyle/>
        <a:p>
          <a:r>
            <a: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Times New Roman" pitchFamily="18" charset="0"/>
              <a:cs typeface="Times New Roman" pitchFamily="18" charset="0"/>
            </a:rPr>
            <a:t>выявление коррупционных рисков и их устранение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C71AC4-25BF-4505-B28C-FB71A64C856D}" type="parTrans" cxnId="{9D917D36-209A-4853-8319-6D43EE89127C}">
      <dgm:prSet/>
      <dgm:spPr/>
      <dgm:t>
        <a:bodyPr/>
        <a:lstStyle/>
        <a:p>
          <a:endParaRPr lang="ru-RU"/>
        </a:p>
      </dgm:t>
    </dgm:pt>
    <dgm:pt modelId="{A951ECA4-2654-4726-A336-6C76AB5D77DF}" type="sibTrans" cxnId="{9D917D36-209A-4853-8319-6D43EE89127C}">
      <dgm:prSet/>
      <dgm:spPr/>
      <dgm:t>
        <a:bodyPr/>
        <a:lstStyle/>
        <a:p>
          <a:endParaRPr lang="ru-RU"/>
        </a:p>
      </dgm:t>
    </dgm:pt>
    <dgm:pt modelId="{AC7D143F-1694-4A6B-BEEE-A03E50D31B87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DFDFA9B9-5F6D-4826-A26C-113A2612701E}" type="parTrans" cxnId="{7E02EC5C-3AF6-450B-B8FB-5717F1C1181C}">
      <dgm:prSet/>
      <dgm:spPr/>
      <dgm:t>
        <a:bodyPr/>
        <a:lstStyle/>
        <a:p>
          <a:endParaRPr lang="ru-RU"/>
        </a:p>
      </dgm:t>
    </dgm:pt>
    <dgm:pt modelId="{B7FE6756-25C9-48D7-B6B4-0FA5C2659533}" type="sibTrans" cxnId="{7E02EC5C-3AF6-450B-B8FB-5717F1C1181C}">
      <dgm:prSet/>
      <dgm:spPr/>
      <dgm:t>
        <a:bodyPr/>
        <a:lstStyle/>
        <a:p>
          <a:endParaRPr lang="ru-RU"/>
        </a:p>
      </dgm:t>
    </dgm:pt>
    <dgm:pt modelId="{79C3A2C3-1311-4DAA-966D-8EFA610E71A7}">
      <dgm:prSet phldrT="[Текст]" custT="1"/>
      <dgm:spPr/>
      <dgm:t>
        <a:bodyPr/>
        <a:lstStyle/>
        <a:p>
          <a:r>
            <a: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Times New Roman" pitchFamily="18" charset="0"/>
              <a:cs typeface="Times New Roman" pitchFamily="18" charset="0"/>
            </a:rPr>
            <a:t>мониторинг соблюдения ограничений и запретов, требований о предотвращении или урегулировании конфликта интересов, а также исполнения обязанностей, установленных в целях противодействия коррупции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6134E9-53F3-45DD-98EE-5CF7FF563CD4}" type="parTrans" cxnId="{8036C86C-8346-49F7-B693-E3583FD40060}">
      <dgm:prSet/>
      <dgm:spPr/>
      <dgm:t>
        <a:bodyPr/>
        <a:lstStyle/>
        <a:p>
          <a:endParaRPr lang="ru-RU"/>
        </a:p>
      </dgm:t>
    </dgm:pt>
    <dgm:pt modelId="{877059AD-0FE3-4EF9-85E2-7451C0A9094F}" type="sibTrans" cxnId="{8036C86C-8346-49F7-B693-E3583FD40060}">
      <dgm:prSet/>
      <dgm:spPr/>
      <dgm:t>
        <a:bodyPr/>
        <a:lstStyle/>
        <a:p>
          <a:endParaRPr lang="ru-RU"/>
        </a:p>
      </dgm:t>
    </dgm:pt>
    <dgm:pt modelId="{C9CB7C0A-74CF-4AB4-BC72-FA8C941F1AFB}">
      <dgm:prSet/>
      <dgm:spPr/>
      <dgm:t>
        <a:bodyPr/>
        <a:lstStyle/>
        <a:p>
          <a:endParaRPr lang="ru-RU" sz="1500" dirty="0"/>
        </a:p>
      </dgm:t>
    </dgm:pt>
    <dgm:pt modelId="{807F7031-840B-4FCB-8759-EDF4B36BA810}" type="parTrans" cxnId="{F16F3AE3-7821-4B0E-815F-D40C81A83224}">
      <dgm:prSet/>
      <dgm:spPr/>
      <dgm:t>
        <a:bodyPr/>
        <a:lstStyle/>
        <a:p>
          <a:endParaRPr lang="ru-RU"/>
        </a:p>
      </dgm:t>
    </dgm:pt>
    <dgm:pt modelId="{8E63BA05-8AA1-49C6-92D7-D1679D4C9734}" type="sibTrans" cxnId="{F16F3AE3-7821-4B0E-815F-D40C81A83224}">
      <dgm:prSet/>
      <dgm:spPr/>
      <dgm:t>
        <a:bodyPr/>
        <a:lstStyle/>
        <a:p>
          <a:endParaRPr lang="ru-RU"/>
        </a:p>
      </dgm:t>
    </dgm:pt>
    <dgm:pt modelId="{7ACC9940-1534-42FA-BAAD-B8C50DBD7B86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1965D750-8760-455C-8EDA-CF252843D152}" type="parTrans" cxnId="{6276E6BA-689D-4CA3-9C9C-12CFE49CD6AD}">
      <dgm:prSet/>
      <dgm:spPr/>
      <dgm:t>
        <a:bodyPr/>
        <a:lstStyle/>
        <a:p>
          <a:endParaRPr lang="ru-RU"/>
        </a:p>
      </dgm:t>
    </dgm:pt>
    <dgm:pt modelId="{A4CB395E-CE59-4A9A-82A1-D54288DFE48F}" type="sibTrans" cxnId="{6276E6BA-689D-4CA3-9C9C-12CFE49CD6AD}">
      <dgm:prSet/>
      <dgm:spPr/>
      <dgm:t>
        <a:bodyPr/>
        <a:lstStyle/>
        <a:p>
          <a:endParaRPr lang="ru-RU"/>
        </a:p>
      </dgm:t>
    </dgm:pt>
    <dgm:pt modelId="{68B862A3-E036-4890-A90A-714B1131F94F}">
      <dgm:prSet/>
      <dgm:spPr/>
      <dgm:t>
        <a:bodyPr/>
        <a:lstStyle/>
        <a:p>
          <a:r>
            <a:rPr lang="ru-RU" smtClean="0"/>
            <a:t>5</a:t>
          </a:r>
          <a:endParaRPr lang="ru-RU" dirty="0"/>
        </a:p>
      </dgm:t>
    </dgm:pt>
    <dgm:pt modelId="{6233DDAC-46CF-456A-A20C-CD3FF0931FB9}" type="parTrans" cxnId="{0A1B6886-9809-4DBB-9F60-33E8A73C2EE0}">
      <dgm:prSet/>
      <dgm:spPr/>
      <dgm:t>
        <a:bodyPr/>
        <a:lstStyle/>
        <a:p>
          <a:endParaRPr lang="ru-RU"/>
        </a:p>
      </dgm:t>
    </dgm:pt>
    <dgm:pt modelId="{6D9AB8D1-006B-47E1-A27B-7F6EAEF9024E}" type="sibTrans" cxnId="{0A1B6886-9809-4DBB-9F60-33E8A73C2EE0}">
      <dgm:prSet/>
      <dgm:spPr/>
      <dgm:t>
        <a:bodyPr/>
        <a:lstStyle/>
        <a:p>
          <a:endParaRPr lang="ru-RU"/>
        </a:p>
      </dgm:t>
    </dgm:pt>
    <dgm:pt modelId="{A735F826-55DF-45AF-91DF-F02ED55622AE}">
      <dgm:prSet custT="1"/>
      <dgm:spPr/>
      <dgm:t>
        <a:bodyPr/>
        <a:lstStyle/>
        <a:p>
          <a:r>
            <a: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Times New Roman" pitchFamily="18" charset="0"/>
              <a:cs typeface="Times New Roman" pitchFamily="18" charset="0"/>
            </a:rPr>
            <a:t>взаимодействие с институтами гражданского общества и гражданами</a:t>
          </a:r>
          <a:endParaRPr lang="ru-RU" sz="1600" dirty="0">
            <a:latin typeface="Times New Roman" panose="02020603050405020304" pitchFamily="18" charset="0"/>
            <a:cs typeface="Times New Roman" pitchFamily="18" charset="0"/>
          </a:endParaRPr>
        </a:p>
      </dgm:t>
    </dgm:pt>
    <dgm:pt modelId="{A4007E70-DC03-4DC5-B712-F351EA03ECF0}" type="parTrans" cxnId="{1143B0EF-CAEF-4A83-A1B1-613AB6EE5B64}">
      <dgm:prSet/>
      <dgm:spPr/>
      <dgm:t>
        <a:bodyPr/>
        <a:lstStyle/>
        <a:p>
          <a:endParaRPr lang="ru-RU"/>
        </a:p>
      </dgm:t>
    </dgm:pt>
    <dgm:pt modelId="{91C9275B-7874-407E-899D-66C1262969F6}" type="sibTrans" cxnId="{1143B0EF-CAEF-4A83-A1B1-613AB6EE5B64}">
      <dgm:prSet/>
      <dgm:spPr/>
      <dgm:t>
        <a:bodyPr/>
        <a:lstStyle/>
        <a:p>
          <a:endParaRPr lang="ru-RU"/>
        </a:p>
      </dgm:t>
    </dgm:pt>
    <dgm:pt modelId="{7551D54D-AE44-4167-B642-D27BD67EC652}">
      <dgm:prSet custT="1"/>
      <dgm:spPr/>
      <dgm:t>
        <a:bodyPr/>
        <a:lstStyle/>
        <a:p>
          <a:endParaRPr lang="ru-RU" sz="1600" dirty="0"/>
        </a:p>
      </dgm:t>
    </dgm:pt>
    <dgm:pt modelId="{FBE5635F-4F4D-4809-BDCF-049AE4B3A444}" type="parTrans" cxnId="{B5FB7A1D-535A-4959-AB6E-3A4D4EB2DDA7}">
      <dgm:prSet/>
      <dgm:spPr/>
      <dgm:t>
        <a:bodyPr/>
        <a:lstStyle/>
        <a:p>
          <a:endParaRPr lang="ru-RU"/>
        </a:p>
      </dgm:t>
    </dgm:pt>
    <dgm:pt modelId="{927ECFB2-5374-4453-91CE-A770DD74D751}" type="sibTrans" cxnId="{B5FB7A1D-535A-4959-AB6E-3A4D4EB2DDA7}">
      <dgm:prSet/>
      <dgm:spPr/>
      <dgm:t>
        <a:bodyPr/>
        <a:lstStyle/>
        <a:p>
          <a:endParaRPr lang="ru-RU"/>
        </a:p>
      </dgm:t>
    </dgm:pt>
    <dgm:pt modelId="{252EEB26-3267-4EF2-B6E7-DE9FE89E7FDF}">
      <dgm:prSet custT="1"/>
      <dgm:spPr/>
      <dgm:t>
        <a:bodyPr/>
        <a:lstStyle/>
        <a:p>
          <a:r>
            <a: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Times New Roman" pitchFamily="18" charset="0"/>
              <a:cs typeface="Times New Roman" pitchFamily="18" charset="0"/>
            </a:rPr>
            <a:t>обеспечение доступности информации о противодействии коррупции</a:t>
          </a:r>
          <a:endParaRPr lang="ru-RU" sz="1600" dirty="0">
            <a:latin typeface="Times New Roman" panose="02020603050405020304" pitchFamily="18" charset="0"/>
            <a:cs typeface="Times New Roman" pitchFamily="18" charset="0"/>
          </a:endParaRPr>
        </a:p>
      </dgm:t>
    </dgm:pt>
    <dgm:pt modelId="{26E6D160-4171-4132-A4F3-3BAF0AE1F2CD}" type="sibTrans" cxnId="{1D5AA35C-F228-4D54-A9C0-210C9AA4C01B}">
      <dgm:prSet/>
      <dgm:spPr/>
      <dgm:t>
        <a:bodyPr/>
        <a:lstStyle/>
        <a:p>
          <a:endParaRPr lang="ru-RU"/>
        </a:p>
      </dgm:t>
    </dgm:pt>
    <dgm:pt modelId="{617F5C05-0226-43E7-82D3-51B30B9D5BE0}" type="parTrans" cxnId="{1D5AA35C-F228-4D54-A9C0-210C9AA4C01B}">
      <dgm:prSet/>
      <dgm:spPr/>
      <dgm:t>
        <a:bodyPr/>
        <a:lstStyle/>
        <a:p>
          <a:endParaRPr lang="ru-RU"/>
        </a:p>
      </dgm:t>
    </dgm:pt>
    <dgm:pt modelId="{FC7A5179-2738-4395-B4B1-71FD9636DDE8}">
      <dgm:prSet custT="1"/>
      <dgm:spPr/>
      <dgm:t>
        <a:bodyPr/>
        <a:lstStyle/>
        <a:p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5B1842-7E23-4E68-9315-4356533805B6}" type="sibTrans" cxnId="{66DE89E1-8B74-4D32-95B2-ABA01444BE0B}">
      <dgm:prSet/>
      <dgm:spPr/>
      <dgm:t>
        <a:bodyPr/>
        <a:lstStyle/>
        <a:p>
          <a:endParaRPr lang="ru-RU"/>
        </a:p>
      </dgm:t>
    </dgm:pt>
    <dgm:pt modelId="{CAC444FC-F4DA-4226-B387-549292DC0A81}" type="parTrans" cxnId="{66DE89E1-8B74-4D32-95B2-ABA01444BE0B}">
      <dgm:prSet/>
      <dgm:spPr/>
      <dgm:t>
        <a:bodyPr/>
        <a:lstStyle/>
        <a:p>
          <a:endParaRPr lang="ru-RU"/>
        </a:p>
      </dgm:t>
    </dgm:pt>
    <dgm:pt modelId="{F3C7F0D4-EDCA-4B37-B24C-F48904D0C5F9}" type="pres">
      <dgm:prSet presAssocID="{47FF31EE-A9CF-4789-AF92-75E63B68F88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15A3699-25E9-4F54-B710-0B3208CA2BD1}" type="pres">
      <dgm:prSet presAssocID="{741C1080-B723-4B28-918C-B675E827B0CC}" presName="composite" presStyleCnt="0"/>
      <dgm:spPr/>
    </dgm:pt>
    <dgm:pt modelId="{D3C9408A-2677-49A0-A324-A4C2B653364F}" type="pres">
      <dgm:prSet presAssocID="{741C1080-B723-4B28-918C-B675E827B0CC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47DBAA-4AFF-421A-8B37-D113C382397F}" type="pres">
      <dgm:prSet presAssocID="{741C1080-B723-4B28-918C-B675E827B0CC}" presName="descendantText" presStyleLbl="alignAcc1" presStyleIdx="0" presStyleCnt="5" custLinFactNeighborX="-501" custLinFactNeighborY="-4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6D2A10-E837-45EF-BE9B-E123B2FC057C}" type="pres">
      <dgm:prSet presAssocID="{81F49E86-0121-4FDB-8EF2-72A5EFE0211A}" presName="sp" presStyleCnt="0"/>
      <dgm:spPr/>
    </dgm:pt>
    <dgm:pt modelId="{A39C0741-EF08-4481-8A45-83FB0B8A2610}" type="pres">
      <dgm:prSet presAssocID="{F1296CB3-C40E-438E-BE62-FFFC70A3C939}" presName="composite" presStyleCnt="0"/>
      <dgm:spPr/>
    </dgm:pt>
    <dgm:pt modelId="{74394EB2-1438-491A-B598-1AE93929CCF1}" type="pres">
      <dgm:prSet presAssocID="{F1296CB3-C40E-438E-BE62-FFFC70A3C939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6E4FD1-B217-4680-A4B5-C49D84EFC2B3}" type="pres">
      <dgm:prSet presAssocID="{F1296CB3-C40E-438E-BE62-FFFC70A3C939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44BA2-E99D-4B01-96D9-C958411339B7}" type="pres">
      <dgm:prSet presAssocID="{C125FB9E-1F28-44EC-B873-D21196F9066B}" presName="sp" presStyleCnt="0"/>
      <dgm:spPr/>
    </dgm:pt>
    <dgm:pt modelId="{6A065DEA-4CA1-4A0A-B586-048A8210138D}" type="pres">
      <dgm:prSet presAssocID="{AC7D143F-1694-4A6B-BEEE-A03E50D31B87}" presName="composite" presStyleCnt="0"/>
      <dgm:spPr/>
    </dgm:pt>
    <dgm:pt modelId="{48CCD963-C1D5-49CB-9CC6-FE1AFE254615}" type="pres">
      <dgm:prSet presAssocID="{AC7D143F-1694-4A6B-BEEE-A03E50D31B87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9A0D18-4FF0-42D1-9A96-BD9F0CFD1EB1}" type="pres">
      <dgm:prSet presAssocID="{AC7D143F-1694-4A6B-BEEE-A03E50D31B87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196157-0F1B-4F0C-B809-B8CD1C3B6E5E}" type="pres">
      <dgm:prSet presAssocID="{B7FE6756-25C9-48D7-B6B4-0FA5C2659533}" presName="sp" presStyleCnt="0"/>
      <dgm:spPr/>
    </dgm:pt>
    <dgm:pt modelId="{48993413-DDF3-43CD-BFA8-632D0A4790BB}" type="pres">
      <dgm:prSet presAssocID="{7ACC9940-1534-42FA-BAAD-B8C50DBD7B86}" presName="composite" presStyleCnt="0"/>
      <dgm:spPr/>
    </dgm:pt>
    <dgm:pt modelId="{7B951E23-5240-4521-9A12-9EB7B0B4A8AA}" type="pres">
      <dgm:prSet presAssocID="{7ACC9940-1534-42FA-BAAD-B8C50DBD7B86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D2A863-22D7-4A60-84C5-4D91D0D1582A}" type="pres">
      <dgm:prSet presAssocID="{7ACC9940-1534-42FA-BAAD-B8C50DBD7B86}" presName="descendantText" presStyleLbl="alignAcc1" presStyleIdx="3" presStyleCnt="5" custLinFactNeighborX="438" custLinFactNeighborY="31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E3E96A-D654-4715-817B-8FA6B6A4AB87}" type="pres">
      <dgm:prSet presAssocID="{A4CB395E-CE59-4A9A-82A1-D54288DFE48F}" presName="sp" presStyleCnt="0"/>
      <dgm:spPr/>
    </dgm:pt>
    <dgm:pt modelId="{3AA38AAB-4DF8-462A-88AE-21237F2D2DA7}" type="pres">
      <dgm:prSet presAssocID="{68B862A3-E036-4890-A90A-714B1131F94F}" presName="composite" presStyleCnt="0"/>
      <dgm:spPr/>
    </dgm:pt>
    <dgm:pt modelId="{D59266F6-969D-4CFA-8316-297D8D9050A7}" type="pres">
      <dgm:prSet presAssocID="{68B862A3-E036-4890-A90A-714B1131F94F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24FA98-9909-4168-8671-6011B80ED3F2}" type="pres">
      <dgm:prSet presAssocID="{68B862A3-E036-4890-A90A-714B1131F94F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A25A76-D92E-4D86-A709-43BC1601809A}" type="presOf" srcId="{60E8A2C9-A517-4A4E-B4C7-52E220433880}" destId="{336E4FD1-B217-4680-A4B5-C49D84EFC2B3}" srcOrd="0" destOrd="0" presId="urn:microsoft.com/office/officeart/2005/8/layout/chevron2"/>
    <dgm:cxn modelId="{C234CD77-B5CB-431E-9F53-96C65F9D7FBB}" type="presOf" srcId="{FC7A5179-2738-4395-B4B1-71FD9636DDE8}" destId="{8524FA98-9909-4168-8671-6011B80ED3F2}" srcOrd="0" destOrd="1" presId="urn:microsoft.com/office/officeart/2005/8/layout/chevron2"/>
    <dgm:cxn modelId="{13418082-0EE8-4C7F-8CC2-D80D2A21CDB5}" type="presOf" srcId="{7ACC9940-1534-42FA-BAAD-B8C50DBD7B86}" destId="{7B951E23-5240-4521-9A12-9EB7B0B4A8AA}" srcOrd="0" destOrd="0" presId="urn:microsoft.com/office/officeart/2005/8/layout/chevron2"/>
    <dgm:cxn modelId="{66DE89E1-8B74-4D32-95B2-ABA01444BE0B}" srcId="{68B862A3-E036-4890-A90A-714B1131F94F}" destId="{FC7A5179-2738-4395-B4B1-71FD9636DDE8}" srcOrd="1" destOrd="0" parTransId="{CAC444FC-F4DA-4226-B387-549292DC0A81}" sibTransId="{035B1842-7E23-4E68-9315-4356533805B6}"/>
    <dgm:cxn modelId="{C650927D-7CC3-4609-9ADF-1888CEF926D3}" type="presOf" srcId="{B2FA655D-9137-424C-9D3E-2D95C0698D65}" destId="{6F47DBAA-4AFF-421A-8B37-D113C382397F}" srcOrd="0" destOrd="0" presId="urn:microsoft.com/office/officeart/2005/8/layout/chevron2"/>
    <dgm:cxn modelId="{77F059B3-0266-4440-82E1-8B99CF339004}" type="presOf" srcId="{47FF31EE-A9CF-4789-AF92-75E63B68F882}" destId="{F3C7F0D4-EDCA-4B37-B24C-F48904D0C5F9}" srcOrd="0" destOrd="0" presId="urn:microsoft.com/office/officeart/2005/8/layout/chevron2"/>
    <dgm:cxn modelId="{0A1B6886-9809-4DBB-9F60-33E8A73C2EE0}" srcId="{47FF31EE-A9CF-4789-AF92-75E63B68F882}" destId="{68B862A3-E036-4890-A90A-714B1131F94F}" srcOrd="4" destOrd="0" parTransId="{6233DDAC-46CF-456A-A20C-CD3FF0931FB9}" sibTransId="{6D9AB8D1-006B-47E1-A27B-7F6EAEF9024E}"/>
    <dgm:cxn modelId="{F16F3AE3-7821-4B0E-815F-D40C81A83224}" srcId="{F1296CB3-C40E-438E-BE62-FFFC70A3C939}" destId="{C9CB7C0A-74CF-4AB4-BC72-FA8C941F1AFB}" srcOrd="1" destOrd="0" parTransId="{807F7031-840B-4FCB-8759-EDF4B36BA810}" sibTransId="{8E63BA05-8AA1-49C6-92D7-D1679D4C9734}"/>
    <dgm:cxn modelId="{060D5EC2-27AD-40A1-BB08-5B7F84604552}" type="presOf" srcId="{C9CB7C0A-74CF-4AB4-BC72-FA8C941F1AFB}" destId="{336E4FD1-B217-4680-A4B5-C49D84EFC2B3}" srcOrd="0" destOrd="1" presId="urn:microsoft.com/office/officeart/2005/8/layout/chevron2"/>
    <dgm:cxn modelId="{CEAAC98E-B45F-4D50-B504-53F3588C9EB7}" type="presOf" srcId="{741C1080-B723-4B28-918C-B675E827B0CC}" destId="{D3C9408A-2677-49A0-A324-A4C2B653364F}" srcOrd="0" destOrd="0" presId="urn:microsoft.com/office/officeart/2005/8/layout/chevron2"/>
    <dgm:cxn modelId="{1D5AA35C-F228-4D54-A9C0-210C9AA4C01B}" srcId="{68B862A3-E036-4890-A90A-714B1131F94F}" destId="{252EEB26-3267-4EF2-B6E7-DE9FE89E7FDF}" srcOrd="0" destOrd="0" parTransId="{617F5C05-0226-43E7-82D3-51B30B9D5BE0}" sibTransId="{26E6D160-4171-4132-A4F3-3BAF0AE1F2CD}"/>
    <dgm:cxn modelId="{1143B0EF-CAEF-4A83-A1B1-613AB6EE5B64}" srcId="{7ACC9940-1534-42FA-BAAD-B8C50DBD7B86}" destId="{A735F826-55DF-45AF-91DF-F02ED55622AE}" srcOrd="0" destOrd="0" parTransId="{A4007E70-DC03-4DC5-B712-F351EA03ECF0}" sibTransId="{91C9275B-7874-407E-899D-66C1262969F6}"/>
    <dgm:cxn modelId="{70DFE601-CD34-4238-A0B3-A44A180D438A}" type="presOf" srcId="{7551D54D-AE44-4167-B642-D27BD67EC652}" destId="{D7D2A863-22D7-4A60-84C5-4D91D0D1582A}" srcOrd="0" destOrd="1" presId="urn:microsoft.com/office/officeart/2005/8/layout/chevron2"/>
    <dgm:cxn modelId="{6276E6BA-689D-4CA3-9C9C-12CFE49CD6AD}" srcId="{47FF31EE-A9CF-4789-AF92-75E63B68F882}" destId="{7ACC9940-1534-42FA-BAAD-B8C50DBD7B86}" srcOrd="3" destOrd="0" parTransId="{1965D750-8760-455C-8EDA-CF252843D152}" sibTransId="{A4CB395E-CE59-4A9A-82A1-D54288DFE48F}"/>
    <dgm:cxn modelId="{9D917D36-209A-4853-8319-6D43EE89127C}" srcId="{F1296CB3-C40E-438E-BE62-FFFC70A3C939}" destId="{60E8A2C9-A517-4A4E-B4C7-52E220433880}" srcOrd="0" destOrd="0" parTransId="{92C71AC4-25BF-4505-B28C-FB71A64C856D}" sibTransId="{A951ECA4-2654-4726-A336-6C76AB5D77DF}"/>
    <dgm:cxn modelId="{4F0DDF27-E57F-44DB-A53C-FF706C263438}" type="presOf" srcId="{AC7D143F-1694-4A6B-BEEE-A03E50D31B87}" destId="{48CCD963-C1D5-49CB-9CC6-FE1AFE254615}" srcOrd="0" destOrd="0" presId="urn:microsoft.com/office/officeart/2005/8/layout/chevron2"/>
    <dgm:cxn modelId="{B59F3B92-C930-4E5E-B0BC-067062C50835}" srcId="{47FF31EE-A9CF-4789-AF92-75E63B68F882}" destId="{741C1080-B723-4B28-918C-B675E827B0CC}" srcOrd="0" destOrd="0" parTransId="{73682C4E-9A8E-47C2-B995-499ACDA1B08B}" sibTransId="{81F49E86-0121-4FDB-8EF2-72A5EFE0211A}"/>
    <dgm:cxn modelId="{8036C86C-8346-49F7-B693-E3583FD40060}" srcId="{AC7D143F-1694-4A6B-BEEE-A03E50D31B87}" destId="{79C3A2C3-1311-4DAA-966D-8EFA610E71A7}" srcOrd="0" destOrd="0" parTransId="{236134E9-53F3-45DD-98EE-5CF7FF563CD4}" sibTransId="{877059AD-0FE3-4EF9-85E2-7451C0A9094F}"/>
    <dgm:cxn modelId="{B5FB7A1D-535A-4959-AB6E-3A4D4EB2DDA7}" srcId="{7ACC9940-1534-42FA-BAAD-B8C50DBD7B86}" destId="{7551D54D-AE44-4167-B642-D27BD67EC652}" srcOrd="1" destOrd="0" parTransId="{FBE5635F-4F4D-4809-BDCF-049AE4B3A444}" sibTransId="{927ECFB2-5374-4453-91CE-A770DD74D751}"/>
    <dgm:cxn modelId="{55D133BB-58C8-4F97-973E-C7986CB3D5F8}" srcId="{47FF31EE-A9CF-4789-AF92-75E63B68F882}" destId="{F1296CB3-C40E-438E-BE62-FFFC70A3C939}" srcOrd="1" destOrd="0" parTransId="{53615AEF-176A-43FF-9FC3-947A39ABAEAD}" sibTransId="{C125FB9E-1F28-44EC-B873-D21196F9066B}"/>
    <dgm:cxn modelId="{A6D78F11-18BD-4D8B-90F5-A7A7683727DB}" type="presOf" srcId="{A735F826-55DF-45AF-91DF-F02ED55622AE}" destId="{D7D2A863-22D7-4A60-84C5-4D91D0D1582A}" srcOrd="0" destOrd="0" presId="urn:microsoft.com/office/officeart/2005/8/layout/chevron2"/>
    <dgm:cxn modelId="{6CEEF07A-C937-46DF-88F6-5C94EF9B64F7}" type="presOf" srcId="{F1296CB3-C40E-438E-BE62-FFFC70A3C939}" destId="{74394EB2-1438-491A-B598-1AE93929CCF1}" srcOrd="0" destOrd="0" presId="urn:microsoft.com/office/officeart/2005/8/layout/chevron2"/>
    <dgm:cxn modelId="{7E02EC5C-3AF6-450B-B8FB-5717F1C1181C}" srcId="{47FF31EE-A9CF-4789-AF92-75E63B68F882}" destId="{AC7D143F-1694-4A6B-BEEE-A03E50D31B87}" srcOrd="2" destOrd="0" parTransId="{DFDFA9B9-5F6D-4826-A26C-113A2612701E}" sibTransId="{B7FE6756-25C9-48D7-B6B4-0FA5C2659533}"/>
    <dgm:cxn modelId="{F94FD582-E1F3-4CFE-8098-3742BB2CF00A}" type="presOf" srcId="{252EEB26-3267-4EF2-B6E7-DE9FE89E7FDF}" destId="{8524FA98-9909-4168-8671-6011B80ED3F2}" srcOrd="0" destOrd="0" presId="urn:microsoft.com/office/officeart/2005/8/layout/chevron2"/>
    <dgm:cxn modelId="{DC5E2F57-623E-4A29-9471-92C75DCDDE13}" srcId="{741C1080-B723-4B28-918C-B675E827B0CC}" destId="{B2FA655D-9137-424C-9D3E-2D95C0698D65}" srcOrd="0" destOrd="0" parTransId="{8FAAFCF6-AD4D-400B-95C3-71E6710843B3}" sibTransId="{12A13078-2727-4225-B63A-07BF041C67F5}"/>
    <dgm:cxn modelId="{BF5F2366-9C5C-47A3-AEAF-99B46F2E976E}" type="presOf" srcId="{68B862A3-E036-4890-A90A-714B1131F94F}" destId="{D59266F6-969D-4CFA-8316-297D8D9050A7}" srcOrd="0" destOrd="0" presId="urn:microsoft.com/office/officeart/2005/8/layout/chevron2"/>
    <dgm:cxn modelId="{A895E806-7281-4758-8BEB-742DF715D110}" type="presOf" srcId="{79C3A2C3-1311-4DAA-966D-8EFA610E71A7}" destId="{7D9A0D18-4FF0-42D1-9A96-BD9F0CFD1EB1}" srcOrd="0" destOrd="0" presId="urn:microsoft.com/office/officeart/2005/8/layout/chevron2"/>
    <dgm:cxn modelId="{1BE71218-8995-4D5E-A713-41FFCB7F61DB}" type="presParOf" srcId="{F3C7F0D4-EDCA-4B37-B24C-F48904D0C5F9}" destId="{515A3699-25E9-4F54-B710-0B3208CA2BD1}" srcOrd="0" destOrd="0" presId="urn:microsoft.com/office/officeart/2005/8/layout/chevron2"/>
    <dgm:cxn modelId="{A4180215-380A-4FB3-97FC-D2017F823194}" type="presParOf" srcId="{515A3699-25E9-4F54-B710-0B3208CA2BD1}" destId="{D3C9408A-2677-49A0-A324-A4C2B653364F}" srcOrd="0" destOrd="0" presId="urn:microsoft.com/office/officeart/2005/8/layout/chevron2"/>
    <dgm:cxn modelId="{E26E628F-524E-439D-9E90-1C673B9410A8}" type="presParOf" srcId="{515A3699-25E9-4F54-B710-0B3208CA2BD1}" destId="{6F47DBAA-4AFF-421A-8B37-D113C382397F}" srcOrd="1" destOrd="0" presId="urn:microsoft.com/office/officeart/2005/8/layout/chevron2"/>
    <dgm:cxn modelId="{83D1D0E8-0862-47E3-8870-900D65A03C98}" type="presParOf" srcId="{F3C7F0D4-EDCA-4B37-B24C-F48904D0C5F9}" destId="{2A6D2A10-E837-45EF-BE9B-E123B2FC057C}" srcOrd="1" destOrd="0" presId="urn:microsoft.com/office/officeart/2005/8/layout/chevron2"/>
    <dgm:cxn modelId="{E89A24C5-9370-43E4-99E6-857CD30867E6}" type="presParOf" srcId="{F3C7F0D4-EDCA-4B37-B24C-F48904D0C5F9}" destId="{A39C0741-EF08-4481-8A45-83FB0B8A2610}" srcOrd="2" destOrd="0" presId="urn:microsoft.com/office/officeart/2005/8/layout/chevron2"/>
    <dgm:cxn modelId="{03E6FF9E-C663-43AD-9B1B-B90E25C9B1D0}" type="presParOf" srcId="{A39C0741-EF08-4481-8A45-83FB0B8A2610}" destId="{74394EB2-1438-491A-B598-1AE93929CCF1}" srcOrd="0" destOrd="0" presId="urn:microsoft.com/office/officeart/2005/8/layout/chevron2"/>
    <dgm:cxn modelId="{BAE523DF-AA78-41A1-A9F5-159D7662A914}" type="presParOf" srcId="{A39C0741-EF08-4481-8A45-83FB0B8A2610}" destId="{336E4FD1-B217-4680-A4B5-C49D84EFC2B3}" srcOrd="1" destOrd="0" presId="urn:microsoft.com/office/officeart/2005/8/layout/chevron2"/>
    <dgm:cxn modelId="{C0C5B503-E2BD-469A-862E-80669EADB7DA}" type="presParOf" srcId="{F3C7F0D4-EDCA-4B37-B24C-F48904D0C5F9}" destId="{A3844BA2-E99D-4B01-96D9-C958411339B7}" srcOrd="3" destOrd="0" presId="urn:microsoft.com/office/officeart/2005/8/layout/chevron2"/>
    <dgm:cxn modelId="{E282DA55-886E-448F-90C0-3C27B4558C63}" type="presParOf" srcId="{F3C7F0D4-EDCA-4B37-B24C-F48904D0C5F9}" destId="{6A065DEA-4CA1-4A0A-B586-048A8210138D}" srcOrd="4" destOrd="0" presId="urn:microsoft.com/office/officeart/2005/8/layout/chevron2"/>
    <dgm:cxn modelId="{86232B5D-0A70-4FA5-84AC-C8681DD57901}" type="presParOf" srcId="{6A065DEA-4CA1-4A0A-B586-048A8210138D}" destId="{48CCD963-C1D5-49CB-9CC6-FE1AFE254615}" srcOrd="0" destOrd="0" presId="urn:microsoft.com/office/officeart/2005/8/layout/chevron2"/>
    <dgm:cxn modelId="{606927AA-7D92-4BEC-AED1-103EBC9356C3}" type="presParOf" srcId="{6A065DEA-4CA1-4A0A-B586-048A8210138D}" destId="{7D9A0D18-4FF0-42D1-9A96-BD9F0CFD1EB1}" srcOrd="1" destOrd="0" presId="urn:microsoft.com/office/officeart/2005/8/layout/chevron2"/>
    <dgm:cxn modelId="{D375AF1B-DF8C-49D6-9C98-D2EC66F7ADD3}" type="presParOf" srcId="{F3C7F0D4-EDCA-4B37-B24C-F48904D0C5F9}" destId="{55196157-0F1B-4F0C-B809-B8CD1C3B6E5E}" srcOrd="5" destOrd="0" presId="urn:microsoft.com/office/officeart/2005/8/layout/chevron2"/>
    <dgm:cxn modelId="{72A10893-DC68-44A7-858A-F610ED3565D0}" type="presParOf" srcId="{F3C7F0D4-EDCA-4B37-B24C-F48904D0C5F9}" destId="{48993413-DDF3-43CD-BFA8-632D0A4790BB}" srcOrd="6" destOrd="0" presId="urn:microsoft.com/office/officeart/2005/8/layout/chevron2"/>
    <dgm:cxn modelId="{73A0C59B-5F94-49BF-A09A-121BCD245046}" type="presParOf" srcId="{48993413-DDF3-43CD-BFA8-632D0A4790BB}" destId="{7B951E23-5240-4521-9A12-9EB7B0B4A8AA}" srcOrd="0" destOrd="0" presId="urn:microsoft.com/office/officeart/2005/8/layout/chevron2"/>
    <dgm:cxn modelId="{93A6529F-D05C-49DD-B73F-5C439654B08A}" type="presParOf" srcId="{48993413-DDF3-43CD-BFA8-632D0A4790BB}" destId="{D7D2A863-22D7-4A60-84C5-4D91D0D1582A}" srcOrd="1" destOrd="0" presId="urn:microsoft.com/office/officeart/2005/8/layout/chevron2"/>
    <dgm:cxn modelId="{ECB66460-800C-4757-B48B-E176999F8A23}" type="presParOf" srcId="{F3C7F0D4-EDCA-4B37-B24C-F48904D0C5F9}" destId="{C9E3E96A-D654-4715-817B-8FA6B6A4AB87}" srcOrd="7" destOrd="0" presId="urn:microsoft.com/office/officeart/2005/8/layout/chevron2"/>
    <dgm:cxn modelId="{C01667A5-A6A8-41F1-A972-D6D290A5262A}" type="presParOf" srcId="{F3C7F0D4-EDCA-4B37-B24C-F48904D0C5F9}" destId="{3AA38AAB-4DF8-462A-88AE-21237F2D2DA7}" srcOrd="8" destOrd="0" presId="urn:microsoft.com/office/officeart/2005/8/layout/chevron2"/>
    <dgm:cxn modelId="{C7716F13-FAD6-488A-BDAA-59DC96014DCE}" type="presParOf" srcId="{3AA38AAB-4DF8-462A-88AE-21237F2D2DA7}" destId="{D59266F6-969D-4CFA-8316-297D8D9050A7}" srcOrd="0" destOrd="0" presId="urn:microsoft.com/office/officeart/2005/8/layout/chevron2"/>
    <dgm:cxn modelId="{61DD32B4-8790-4D70-88D0-AD1E18A7C1F4}" type="presParOf" srcId="{3AA38AAB-4DF8-462A-88AE-21237F2D2DA7}" destId="{8524FA98-9909-4168-8671-6011B80ED3F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9408A-2677-49A0-A324-A4C2B653364F}">
      <dsp:nvSpPr>
        <dsp:cNvPr id="0" name=""/>
        <dsp:cNvSpPr/>
      </dsp:nvSpPr>
      <dsp:spPr>
        <a:xfrm rot="5400000">
          <a:off x="-176410" y="178091"/>
          <a:ext cx="1176072" cy="8232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1</a:t>
          </a:r>
          <a:endParaRPr lang="ru-RU" sz="2300" kern="1200" dirty="0"/>
        </a:p>
      </dsp:txBody>
      <dsp:txXfrm rot="-5400000">
        <a:off x="1" y="413307"/>
        <a:ext cx="823251" cy="352821"/>
      </dsp:txXfrm>
    </dsp:sp>
    <dsp:sp modelId="{6F47DBAA-4AFF-421A-8B37-D113C382397F}">
      <dsp:nvSpPr>
        <dsp:cNvPr id="0" name=""/>
        <dsp:cNvSpPr/>
      </dsp:nvSpPr>
      <dsp:spPr>
        <a:xfrm rot="5400000">
          <a:off x="5812339" y="-5043453"/>
          <a:ext cx="764447" cy="108513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Times New Roman" pitchFamily="18" charset="0"/>
              <a:cs typeface="Times New Roman" pitchFamily="18" charset="0"/>
            </a:rPr>
            <a:t>нормативно-правовое и организационное обеспечение антикоррупционной деятельности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68886" y="37317"/>
        <a:ext cx="10814037" cy="689813"/>
      </dsp:txXfrm>
    </dsp:sp>
    <dsp:sp modelId="{74394EB2-1438-491A-B598-1AE93929CCF1}">
      <dsp:nvSpPr>
        <dsp:cNvPr id="0" name=""/>
        <dsp:cNvSpPr/>
      </dsp:nvSpPr>
      <dsp:spPr>
        <a:xfrm rot="5400000">
          <a:off x="-176410" y="1237899"/>
          <a:ext cx="1176072" cy="8232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2</a:t>
          </a:r>
          <a:endParaRPr lang="ru-RU" sz="2300" kern="1200" dirty="0"/>
        </a:p>
      </dsp:txBody>
      <dsp:txXfrm rot="-5400000">
        <a:off x="1" y="1473115"/>
        <a:ext cx="823251" cy="352821"/>
      </dsp:txXfrm>
    </dsp:sp>
    <dsp:sp modelId="{336E4FD1-B217-4680-A4B5-C49D84EFC2B3}">
      <dsp:nvSpPr>
        <dsp:cNvPr id="0" name=""/>
        <dsp:cNvSpPr/>
      </dsp:nvSpPr>
      <dsp:spPr>
        <a:xfrm rot="5400000">
          <a:off x="5866704" y="-3981965"/>
          <a:ext cx="764447" cy="108513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Times New Roman" pitchFamily="18" charset="0"/>
              <a:cs typeface="Times New Roman" pitchFamily="18" charset="0"/>
            </a:rPr>
            <a:t>выявление коррупционных рисков и их устранение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/>
        </a:p>
      </dsp:txBody>
      <dsp:txXfrm rot="-5400000">
        <a:off x="823251" y="1098805"/>
        <a:ext cx="10814037" cy="689813"/>
      </dsp:txXfrm>
    </dsp:sp>
    <dsp:sp modelId="{48CCD963-C1D5-49CB-9CC6-FE1AFE254615}">
      <dsp:nvSpPr>
        <dsp:cNvPr id="0" name=""/>
        <dsp:cNvSpPr/>
      </dsp:nvSpPr>
      <dsp:spPr>
        <a:xfrm rot="5400000">
          <a:off x="-176410" y="2297707"/>
          <a:ext cx="1176072" cy="8232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3</a:t>
          </a:r>
          <a:endParaRPr lang="ru-RU" sz="2300" kern="1200" dirty="0"/>
        </a:p>
      </dsp:txBody>
      <dsp:txXfrm rot="-5400000">
        <a:off x="1" y="2532923"/>
        <a:ext cx="823251" cy="352821"/>
      </dsp:txXfrm>
    </dsp:sp>
    <dsp:sp modelId="{7D9A0D18-4FF0-42D1-9A96-BD9F0CFD1EB1}">
      <dsp:nvSpPr>
        <dsp:cNvPr id="0" name=""/>
        <dsp:cNvSpPr/>
      </dsp:nvSpPr>
      <dsp:spPr>
        <a:xfrm rot="5400000">
          <a:off x="5866704" y="-2922156"/>
          <a:ext cx="764447" cy="108513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Times New Roman" pitchFamily="18" charset="0"/>
              <a:cs typeface="Times New Roman" pitchFamily="18" charset="0"/>
            </a:rPr>
            <a:t>мониторинг соблюдения ограничений и запретов, требований о предотвращении или урегулировании конфликта интересов, а также исполнения обязанностей, установленных в целях противодействия коррупции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23251" y="2158614"/>
        <a:ext cx="10814037" cy="689813"/>
      </dsp:txXfrm>
    </dsp:sp>
    <dsp:sp modelId="{7B951E23-5240-4521-9A12-9EB7B0B4A8AA}">
      <dsp:nvSpPr>
        <dsp:cNvPr id="0" name=""/>
        <dsp:cNvSpPr/>
      </dsp:nvSpPr>
      <dsp:spPr>
        <a:xfrm rot="5400000">
          <a:off x="-176410" y="3357516"/>
          <a:ext cx="1176072" cy="8232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4</a:t>
          </a:r>
          <a:endParaRPr lang="ru-RU" sz="2300" kern="1200" dirty="0"/>
        </a:p>
      </dsp:txBody>
      <dsp:txXfrm rot="-5400000">
        <a:off x="1" y="3592732"/>
        <a:ext cx="823251" cy="352821"/>
      </dsp:txXfrm>
    </dsp:sp>
    <dsp:sp modelId="{D7D2A863-22D7-4A60-84C5-4D91D0D1582A}">
      <dsp:nvSpPr>
        <dsp:cNvPr id="0" name=""/>
        <dsp:cNvSpPr/>
      </dsp:nvSpPr>
      <dsp:spPr>
        <a:xfrm rot="5400000">
          <a:off x="5866704" y="-1838275"/>
          <a:ext cx="764447" cy="108513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Times New Roman" pitchFamily="18" charset="0"/>
              <a:cs typeface="Times New Roman" pitchFamily="18" charset="0"/>
            </a:rPr>
            <a:t>взаимодействие с институтами гражданского общества и гражданами</a:t>
          </a:r>
          <a:endParaRPr lang="ru-RU" sz="1600" kern="1200" dirty="0">
            <a:latin typeface="Times New Roman" panose="02020603050405020304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/>
        </a:p>
      </dsp:txBody>
      <dsp:txXfrm rot="-5400000">
        <a:off x="823251" y="3242495"/>
        <a:ext cx="10814037" cy="689813"/>
      </dsp:txXfrm>
    </dsp:sp>
    <dsp:sp modelId="{D59266F6-969D-4CFA-8316-297D8D9050A7}">
      <dsp:nvSpPr>
        <dsp:cNvPr id="0" name=""/>
        <dsp:cNvSpPr/>
      </dsp:nvSpPr>
      <dsp:spPr>
        <a:xfrm rot="5400000">
          <a:off x="-176410" y="4417324"/>
          <a:ext cx="1176072" cy="8232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5</a:t>
          </a:r>
          <a:endParaRPr lang="ru-RU" sz="2300" kern="1200" dirty="0"/>
        </a:p>
      </dsp:txBody>
      <dsp:txXfrm rot="-5400000">
        <a:off x="1" y="4652540"/>
        <a:ext cx="823251" cy="352821"/>
      </dsp:txXfrm>
    </dsp:sp>
    <dsp:sp modelId="{8524FA98-9909-4168-8671-6011B80ED3F2}">
      <dsp:nvSpPr>
        <dsp:cNvPr id="0" name=""/>
        <dsp:cNvSpPr/>
      </dsp:nvSpPr>
      <dsp:spPr>
        <a:xfrm rot="5400000">
          <a:off x="5866704" y="-802539"/>
          <a:ext cx="764447" cy="108513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kumimoji="0" lang="ru-RU" sz="16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Liberation Serif" pitchFamily="18" charset="0"/>
              <a:ea typeface="Times New Roman" pitchFamily="18" charset="0"/>
              <a:cs typeface="Times New Roman" pitchFamily="18" charset="0"/>
            </a:rPr>
            <a:t>обеспечение доступности информации о противодействии коррупции</a:t>
          </a:r>
          <a:endParaRPr lang="ru-RU" sz="1600" kern="1200" dirty="0">
            <a:latin typeface="Times New Roman" panose="02020603050405020304" pitchFamily="18" charset="0"/>
            <a:cs typeface="Times New Roman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latin typeface="Times New Roman" panose="02020603050405020304" pitchFamily="18" charset="0"/>
            <a:cs typeface="Times New Roman" pitchFamily="18" charset="0"/>
          </a:endParaRPr>
        </a:p>
      </dsp:txBody>
      <dsp:txXfrm rot="-5400000">
        <a:off x="823251" y="4278231"/>
        <a:ext cx="10814037" cy="689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A9F2B-2575-4AC9-8755-DFA179195942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A70F4-7F2D-4A69-99FC-9955648DA5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9381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A70F4-7F2D-4A69-99FC-9955648DA5B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A70F4-7F2D-4A69-99FC-9955648DA5B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309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7A70F4-7F2D-4A69-99FC-9955648DA5B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BFDE-2250-4A29-B277-7F26A1670CCF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CC2A-DB81-49B8-AA29-7A03F0152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961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BFDE-2250-4A29-B277-7F26A1670CCF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CC2A-DB81-49B8-AA29-7A03F0152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33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BFDE-2250-4A29-B277-7F26A1670CCF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CC2A-DB81-49B8-AA29-7A03F0152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872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BFDE-2250-4A29-B277-7F26A1670CCF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CC2A-DB81-49B8-AA29-7A03F0152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518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BFDE-2250-4A29-B277-7F26A1670CCF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CC2A-DB81-49B8-AA29-7A03F0152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07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BFDE-2250-4A29-B277-7F26A1670CCF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CC2A-DB81-49B8-AA29-7A03F0152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458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BFDE-2250-4A29-B277-7F26A1670CCF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CC2A-DB81-49B8-AA29-7A03F0152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710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BFDE-2250-4A29-B277-7F26A1670CCF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CC2A-DB81-49B8-AA29-7A03F0152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535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BFDE-2250-4A29-B277-7F26A1670CCF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CC2A-DB81-49B8-AA29-7A03F0152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269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BFDE-2250-4A29-B277-7F26A1670CCF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CC2A-DB81-49B8-AA29-7A03F0152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888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0BFDE-2250-4A29-B277-7F26A1670CCF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4CC2A-DB81-49B8-AA29-7A03F0152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606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2000"/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0BFDE-2250-4A29-B277-7F26A1670CCF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4CC2A-DB81-49B8-AA29-7A03F015275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524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90725" y="98012"/>
            <a:ext cx="2544001" cy="21701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92304" y="1792224"/>
            <a:ext cx="11910060" cy="147785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результатах работы по противодействию коррупции в 2019 году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839" y="3355883"/>
            <a:ext cx="4866686" cy="324445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22009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2245"/>
            <a:ext cx="12277344" cy="1325563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Правовое регулирование </a:t>
            </a:r>
            <a:r>
              <a:rPr lang="ru-RU" sz="2200" b="1" dirty="0" err="1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антикоррупционных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механизмов 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4" y="809636"/>
            <a:ext cx="811085" cy="107741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86335" y="1208916"/>
            <a:ext cx="10706545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6.10.2003  № 131-ФЗ «Об общих принципах организации местного самоуправления в Российской Федерации»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15082" y="2516070"/>
            <a:ext cx="10706545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02.03. 2007 № 25-ФЗ «О муниципальной службе в Российской Федерации»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191332" y="4595336"/>
            <a:ext cx="10706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 Президента Российской Федерации от 29.06.2018 № 378  «О Национальном плане противодействия коррупции на 2018 - 2020 годы»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143831" y="5744793"/>
            <a:ext cx="10706792" cy="709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Bef>
                <a:spcPts val="1000"/>
              </a:spcBef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 Свердловской области от 20 февраля 2009 года № 2-ОЗ «О противодействии коррупции в Свердловской области»</a:t>
            </a:r>
            <a:endParaRPr lang="ru-RU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72" y="1978680"/>
            <a:ext cx="811085" cy="10774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72" y="3001615"/>
            <a:ext cx="811085" cy="107741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71" y="5261073"/>
            <a:ext cx="811085" cy="107741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246002" y="3588717"/>
            <a:ext cx="7845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25.12.2008 № 273-ФЗ  «О противодействии коррупции»</a:t>
            </a:r>
            <a:endParaRPr 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2" y="4142814"/>
            <a:ext cx="811085" cy="107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390" y="300998"/>
            <a:ext cx="11269683" cy="1325563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антикоррупционной экспертизы</a:t>
            </a:r>
            <a:b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4390" y="1212071"/>
            <a:ext cx="1128155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 рамках реализации предусмотренных планом противодействия коррупции  на территории Пышминского городского округа мероприятий нормативно-правового и организационного обеспечения антикоррупционной деятельности в отчетном периоде проведена работа по совершенствованию нормативной базы в области противодействия коррупции, приведению ее в соответствие федеральному законодательству.</a:t>
            </a:r>
          </a:p>
          <a:p>
            <a:pPr algn="just"/>
            <a:endParaRPr lang="ru-RU" dirty="0" smtClean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just"/>
            <a:r>
              <a:rPr lang="ru-RU" dirty="0" err="1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Антикоррупционная</a:t>
            </a:r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экспертиза нормативных правовых актов (проектов нормативных правовых актов) в рамках реализации полномочий, установленных Федеральным законом от 17 июля 2009 года № 172-ФЗ «Об антикоррупционной экспертизе нормативных правовых актов и проектов нормативных правовых актов», проводится прокуратурой Пышминского района,  главным управлением Министерства юстиции Российской Федерации по Свердловской области, органами местного самоуправления Пышминского городского округа.</a:t>
            </a:r>
          </a:p>
          <a:p>
            <a:pPr algn="just"/>
            <a:endParaRPr lang="ru-RU" dirty="0" smtClean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 целях обеспечения возможности общественного обсуждения и проведения независимой антикоррупционной экспертизы проектов нормативных правовых актов, разработчиками которых являются органы местного самоуправления Пышминского городского округа, на официальном сайте Пышминского городского округа  создан раздел  «Общественное обсуждение».</a:t>
            </a:r>
          </a:p>
          <a:p>
            <a:pPr algn="just"/>
            <a:endParaRPr lang="ru-RU" dirty="0" smtClean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 органы местного самоуправления за период с 1 января 2019 года по 26 декабря 2019 года заключения по итогам независимой антикоррупционной экспертизы правовых актов и их проектов не поступали.</a:t>
            </a:r>
          </a:p>
        </p:txBody>
      </p:sp>
    </p:spTree>
    <p:extLst>
      <p:ext uri="{BB962C8B-B14F-4D97-AF65-F5344CB8AC3E}">
        <p14:creationId xmlns:p14="http://schemas.microsoft.com/office/powerpoint/2010/main" val="189103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390" y="300998"/>
            <a:ext cx="11269683" cy="1325563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Комиссия по координации работы по противодействию коррупции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6893" y="1212071"/>
            <a:ext cx="1091342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Создана постановлением администрации Пышминского городского округа от 18.01.2016 № 08 «О преобразовании комиссии по противодействию коррупции в Пышминском городском округе по координации работы по противодействию коррупции в Пышминском городском округе и об утверждении состава комиссии по координации работы по противодействию коррупции в Пышминском городском округе». 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Новый состав комиссии по координации работы в Пышминском городском округе утвержден постановлением администрации Пышминского городского округа  от 09.04.2018 № 217.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Положение о комиссии утверждено постановлением администрации  Пышминского городского округа от 01.02.2016 № 35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03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514" y="0"/>
            <a:ext cx="11269683" cy="1325563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комиссии по координации работы по противодействию коррупции в 2019 году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7506" y="760021"/>
            <a:ext cx="1178032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В отчетном периоде проведено четыре заседания комиссии. </a:t>
            </a:r>
          </a:p>
          <a:p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Рассмотрены вопросы в сфере противодействия коррупции: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о роли общественных институтов в формировании нетерпимости к коррупционному поведению в предпринимательской среде;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об организации работы по предупреждению коррупции  в муниципальных учреждениях и  предприятиях Пышминского городского округа;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об антикоррупционной экспертизе проектов муниципальных нормативных правовых актов, проводимой прокуратурой Пышминского района;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о соблюдении требований о предотвращении и урегулировании конфликта интересов на муниципальной службе;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анализ публикаций  в газете «Пышминские вести» по вопросам борьбы с коррупцией;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о правоприменительной практике по результатам вступивших в законную силу решений судов о признании недействительными нормативных правовых актов, незаконными решений и действий (бездействия) органов местного самоуправления Пышминского городского округа, муниципальных учреждений и  их должностных лиц в целях выработки и принятия мер по предупреждению  и устранению причин выявленных нарушений;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о мерах по предотвращению неправомерного отчуждения земельных участков, находящихся в муниципальной собственности;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о заслушивании информации о результатах проведения антикоррупционной экспертизы муниципальных правовых актов органов местного самоуправления Пышминского городского округа в первом квартале 2019;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о  новеллах законодательства о противодействии коррупции;</a:t>
            </a:r>
          </a:p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итоги выполнения Плана работы по противодействию коррупции в   Пышминском городском округе за 1 квартал 2019 года .</a:t>
            </a:r>
          </a:p>
        </p:txBody>
      </p:sp>
    </p:spTree>
    <p:extLst>
      <p:ext uri="{BB962C8B-B14F-4D97-AF65-F5344CB8AC3E}">
        <p14:creationId xmlns:p14="http://schemas.microsoft.com/office/powerpoint/2010/main" val="189103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505" y="-166255"/>
            <a:ext cx="12049495" cy="1325563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Мероприятия комиссии по координации работы по противодействию коррупции в 2019 году</a:t>
            </a:r>
            <a: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28057"/>
            <a:ext cx="12037621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Tx/>
              <a:buChar char="-"/>
            </a:pPr>
            <a:r>
              <a:rPr lang="ru-RU" sz="16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осуществлен анализ исполнения лицами, замещающими должности муниципальной службы категории «руководители», запрета на участие в управлении некоммерческой организацией;</a:t>
            </a:r>
          </a:p>
          <a:p>
            <a:pPr algn="just"/>
            <a:endParaRPr lang="ru-RU" sz="1600" dirty="0" smtClean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- проведена проверка по выявлению случаев несоблюдения муниципальными служащими установленных требований  о предотвращении и урегулировании конфликта интересов  за 2018 год в администрации Пышминского городского округа (подготовлено заключение).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Предмет проверки: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установление </a:t>
            </a:r>
            <a:r>
              <a:rPr lang="ru-RU" sz="1600" dirty="0" err="1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аффилированности</a:t>
            </a:r>
            <a:r>
              <a:rPr lang="ru-RU" sz="16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служащих администрации Пышминского городского округа  в количестве 10 человек (членов  единой комиссии  по осуществлению закупок товаров, работ, услуг для муниципальных нужд Пышминского городского округа) по направлениям: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договорная – наличие договорных отношений с хозяйствующими субъектами (юридические лица и ИП), учредители  и участники  органов управления  которого состоят в родственных связях с членами единой комиссии по осуществлению закупок товаров, работ, услуг для муниципальных нужд Пышминского городского округа при администрации Пышминского городского округа (далее Комиссия);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организационная – наличие в составе Комиссии  членов, являющихся учредителями  либо участниками  органов управления хозяйствующих субъектов, состоящих в договорных отношениях;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имущественная – участие членов Комиссии в управлении иного хозяйствующего субъекта (учредительство, органы управления,  ИП), являющихся  поставщиком  (исполнителем)  по договорам, заключенным с администрацией Пышминского городского округа;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установление  служащими  администрации Пышминского городского округа мер по предупреждению  коррупции. 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Фактов  наличия у Членов Комиссии  действующей регистрации в качестве индивидуального предпринимателя; участия служащего в составе юридического лица (ИП) или в органах управления юридического лица (ИП); участие близкого родственника служащего в составе юридического лица или в органах управления юридического лица, сфера деятельности которого пересекается со сферой, где служащий осуществляет свою профессиональную деятельность и т.д. не выявлено. Фактов, содержащих признаки возникновения конфликта интересов, в том числе скрытой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аффилированности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должностных лиц, не выявлено. </a:t>
            </a:r>
          </a:p>
          <a:p>
            <a:endParaRPr lang="ru-RU" dirty="0" smtClean="0"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03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9872" y="0"/>
            <a:ext cx="11518011" cy="165338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Мероприятия  по исполнению Указа Президента Российской Федерации от 29 июня 2018 года № 378 «О Национальном плане противодействия коррупции на 2018 – 2020 годы»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529635783"/>
              </p:ext>
            </p:extLst>
          </p:nvPr>
        </p:nvGraphicFramePr>
        <p:xfrm>
          <a:off x="260095" y="1439333"/>
          <a:ext cx="1167460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890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760" y="240665"/>
            <a:ext cx="11557066" cy="1584960"/>
          </a:xfrm>
        </p:spPr>
        <p:txBody>
          <a:bodyPr>
            <a:normAutofit/>
          </a:bodyPr>
          <a:lstStyle/>
          <a:p>
            <a:pPr lvl="0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Комиссия по соблюдению требований к служебному поведению и урегулированию конфликта интересов: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44386" y="1629761"/>
            <a:ext cx="11530939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2019 году проведено 6 (2018 год – 6) заседаний комиссий по соблюдению требований к служебному поведению и урегулированию конфликта интересов, на которых рассмотрены материалы в отношении 4 муниципальных служащих (2016 год – 8 муниципальных служащих).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Комиссии по соблюдению требований к служебному поведению и урегулированию конфликта интересов созданы  во всех муниципальных организациях  Пышминского городского округа.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Постановлением администрации  Пышминского городского округа  от 24.01.2019 №  38 создана комиссия по соблюдению требований к служебному поведению руководителей муниципальных предприятий и муниципальных учреждений Пышминского городского округа и урегулированию конфликта интересов. 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88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8888" y="96901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мер по противодействию коррупции  в</a:t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органах местного самоуправления в  Пышминском городском округе: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3499" y="1226918"/>
            <a:ext cx="11704320" cy="4527232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Должностными лицами, ответственными за работу по профилактике коррупционных и иных правонарушений органов местного самоуправления, приняты меры, направленные на обеспечение соблюдения муниципальными служащими ограничений и запретов, требований о предотвращении или урегулировании конфликта интересов, а также исполнения обязанностей, установленных в целях противодействия коррупции.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целях обеспечения соблюдения запретов, ограничений и требований, установленных в целях противодействия коррупции, реализованы предусмотренные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антикоррупционным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законодательством мероприятия, в том числе касающиеся работы с уведомлениями о выполнении иной оплачиваемой работы, об обращениях в целях склонения к совершению коррупционных правонарушений, о возникновении личной заинтересованности при исполнении должностных обязанностей, которая приводит или может привести к конфликту интересов.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За отчетный период  2019 года об иной оплачиваемой работе уведомили  5 муниципальных служащих (2018 год – 9). По результатам рассмотрения указанных уведомлений не установлено нарушений положений антикоррупционного законодательства.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61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Обеспечено выполнение требований законодательства о предотвращении и урегулировании конфликта интересов на муниципальной  службе.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 2019 году от муниципальных  служащих Пышминского городского округа  уведомления представителям нанимателя о возможном возникновении конфликта интересов не поступали (2018 год –1 уведомление).  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Проводятся индивидуальные беседы  при приёме граждан на муниципальную службу в администрацию Пышминского городского округа  в целях формирования у муниципальных  служащих нетерпимого отношения к дарению им подарков в связи с их должностным положением или в связи с исполнением ими служебных обязанностей. 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 2019 году с муниципальными служащими, впервые поступившимися на муниципальную службу, проведены учебы  по направлению противодействия коррупции (конфликт интересов на муниципальной службе).</a:t>
            </a:r>
          </a:p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08888" y="96901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мер по противодействию коррупции  в</a:t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органах местного самоуправления в  Пышминском городском округе: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9686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Проведена работа  по внедрению института наставничества (назначены 5 наставников)  и утверждению индивидуальных планов введения в должность. 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На учебе муниципальных служащих регулярно рассматриваются вопросы законодательства о противодействии коррупции в Российской Федерации и  практики применения антикоррупционного законодательства.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Администрацией Пышминского городского округа оказывается методическая помощь муниципальным организациям в реализации антикоррупционного законодательства.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 2019 году  ежеквартально проводились семинары-совещания, на которых муниципальные служащие информировались об актуальных вопросах противодействия коррупции.</a:t>
            </a:r>
          </a:p>
          <a:p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За 4 квартала 2019 года в отношении  22 муниципальных служащих  составлены   таблицы с анкетными данными, а также анкеты их родственников и свойственников, граждан   организаций, с которыми муниципальный служащий, и (или) лица, состоящие  с ними в близком родстве   или свойстве, связаны имущественными, корпоративными или иными близкими отношениями.</a:t>
            </a:r>
          </a:p>
          <a:p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971282" y="2968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мер по противодействию коррупции  в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органах местного самоуправления в  Пышминском городском округе: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8927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20634" y="1829515"/>
            <a:ext cx="112578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22 ноября 2019 года в администрации Пышминского городского округа состоялся «круглый стол» «О принятии мер по противодействию коррупции за 10 месяцев 2019 года» с представителями прокуратуры Пышминского района, ОМВД России по Пышминскому району, Общественной палаты  Пышминского городского округа и  СМИ.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Международного дня борьбы с коррупцией организована  «прямая линия» с населением  Пышминского городского округа по фактам  коррупционных проявлений со стороны  должностных лиц  администрации Пышминского городского округа  и  руководителей муниципальных учреждений и предприятий.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71282" y="2968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мер по противодействию коррупции  в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органах местного самоуправления в  Пышминском городском округе: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3372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979467"/>
            <a:ext cx="121920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рамках реализации подпункта «в» пункта 17 Национального плана противодействия коррупции с января 2019 года лица, претендующие на замещение должностей или замещающие должности, осуществление полномочий по которым влечет за собой обязанность представлять сведения о доходах, расходах, об имуществе и обязательствах имущественного характера, заполнили  представляемые справки о доходах, расходах, об имуществе и обязательствах имущественного характера с использованием специального программного обеспечения «Справки БК».     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34 руководителя  муниципальных учреждений представили сведения о своих доходах,  об имуществе и обязательствах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имущественного  характера. Сведения размещены на официальном сайте Пышминского городского округа.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Проводятся проверки сведений о доходах, об имуществе и обязательствах имущественного характера, представленных муниципальными служащими в отношении себя, своих супруга (супруги) и несовершеннолетних детей.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Проводятся проверки соблюдения ограничений и запретов, установленных законодательством о муниципальной службе.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 органах местного самоуправления  Пышминского городского округа введены  в практику конкурсные процедуры при назначении на должности муниципальной службы и включении в кадровый резерв.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Вопросы законодательства о противодействии коррупции включены в тестовые задания и примерный перечень вопросов при проведении аттестации муниципальных служащих.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Обеспечено соблюдение Соглашения от 16.01.2015 № 23 между  Свердловской областью  и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Пышминским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городским округом о передаче Департаменту  государственных закупок  Свердловской области полномочий на определение поставщиков  (подрядчиков, исполнителей) при расходовании средств  субсидий, предоставляемых  из областного бюджета, если начальная (максимальная) цена контракта  составляет 5 миллионов рублей и более.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 все муниципальные учреждения и предприятия  направлена информация о возможности использования при осуществлении закупок для обеспечения нужд типовых контрактов, утвержденных приказами Департамента государственных закупок Свердловской области.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83158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мер по противодействию коррупции  в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органах местного самоуправления в  Пышминском городском округе: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256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78130" y="1309897"/>
            <a:ext cx="752895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Liberation Serif" pitchFamily="18" charset="0"/>
                <a:ea typeface="Times New Roman" pitchFamily="18" charset="0"/>
                <a:cs typeface="Times New Roman" pitchFamily="18" charset="0"/>
              </a:rPr>
              <a:t>На официальном сайте Пышминского городского округа в разделе  «Противодействие коррупции» размещены международные,  муниципальные нормативные правовые и иные акты в сфере противодействия коррупции, размещены  ссылки  на официальный интернет-портал правовой информации http://pravo.gov.ru/,   на официальный интернет–портал Свердловской области,  размещены проекты  нормативных правовых актов для проведения независимой антикоррупционной экспертизы, результаты антикоррупционной экспертизы.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Liberation Serif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Liberation Serif" pitchFamily="18" charset="0"/>
                <a:ea typeface="Times New Roman" pitchFamily="18" charset="0"/>
                <a:cs typeface="Times New Roman" pitchFamily="18" charset="0"/>
              </a:rPr>
              <a:t>В разделе размещаются  сведения о доходах, об имуществе и обязательствах имущественного характера лиц,  обязанных  размещать эти сведения в соответствии с законодательством Российской Федерации и муниципальными правовыми актами Пышминского городского округа.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600" dirty="0" smtClean="0">
              <a:latin typeface="Liberation Serif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Liberation Serif" pitchFamily="18" charset="0"/>
                <a:ea typeface="Times New Roman" pitchFamily="18" charset="0"/>
                <a:cs typeface="Times New Roman" pitchFamily="18" charset="0"/>
              </a:rPr>
              <a:t>Также в данном разделе    размещается вся информация о деятельности по противодействию коррупции, в том числе о деятельности комиссии по противодействию коррупции, планы работы данной комиссии, ежеквартальная информация о принятых в Пышминском городском округе мерах по противодействию коррупции, методические материалы по направлению противодействия коррупции, обзоры судебных решений и информации, размещенной на официальном сайте прокуратуры Свердловской области, по вопросам противодействия коррупции,  социальные ролики по антикоррупционной тематике. </a:t>
            </a:r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2716" y="3737416"/>
            <a:ext cx="4052393" cy="2822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Заголовок 1"/>
          <p:cNvSpPr txBox="1">
            <a:spLocks/>
          </p:cNvSpPr>
          <p:nvPr/>
        </p:nvSpPr>
        <p:spPr>
          <a:xfrm>
            <a:off x="1101911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мер по противодействию коррупции  в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органах местного самоуправления в  Пышминском городском округе: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1427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90006" y="2049589"/>
            <a:ext cx="9512134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целях обеспечения прозрачности деятельности  органов местного самоуправления на официальном сайте Пышминского городского округа в информационно - телекоммуникационной сети «Интернет» размещаются ссылки  на официальный интернет-портал правовой информации http://pravo.gov.ru/,   на официальный интернет – портал Свердловской области, а также размещены проекты  муниципальных правовых актов  с указанием электронного адреса  для приема  сообщений о замечаниях и предложениях к ним,  отчетов об итогах и эффективности реализации деятельности мероприятий по противодействию коррупции в Пышминском городском округе,  информация о деятельности комиссии  по соблюдению требований к служебному поведению и урегулированию конфликта интересов, информация о проведении опроса по уровню восприятия коррупции в Пышминском городском округе, заблаговременное опубликование информации о планируемых мероприятиях, проводимых на территории Свердловской области, Пышминского городского округа, возможных формах участия в них граждан и институтах гражданского общества, сведения о лицах,  ответственных за подготовку  и проведение мероприятий, их контактные данные  и т.д. 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71282" y="2968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мер по противодействию коррупции  в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органах местного самоуправления в  Пышминском городском округе: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256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02407"/>
          </a:xfrm>
        </p:spPr>
        <p:txBody>
          <a:bodyPr>
            <a:normAutofit/>
          </a:bodyPr>
          <a:lstStyle/>
          <a:p>
            <a:pPr lvl="0"/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2964" y="1512743"/>
            <a:ext cx="2535146" cy="3635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62996" y="1503156"/>
            <a:ext cx="2541412" cy="365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415638" y="1701277"/>
            <a:ext cx="608016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Информация  по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антикоррупционному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направлению размещена  в информационном бюллетене  администрации Пышминского городского округа (апрель 2019 года).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403760" y="3224480"/>
            <a:ext cx="449679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Муниципальные служащие  администрации Пышминского городского округа, а также руководители муниципальных организаций Пышминского городского округа  подключены  к личному кабинету на сайте https:/nalog.ru/.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971282" y="2968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мер по противодействию коррупции  в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органах местного самоуправления в  Пышминском городском округе: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76052" y="5243807"/>
            <a:ext cx="115230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администрации Пышминского городского округа в постоянном режиме работает «телефон доверия» по фактам  коррупционных проявлений со стороны   должностных лиц органов местного самоуправления. Так, на основании распоряжения администрации Пышминского городского округа от 28.03.2012 № 217 организован «телефон доверия», назначены ответственные  должностные лица, заведен журнал учета сообщений, поступивших на «телефон доверия». Информация о «телефоне доверия»  опубликована в газете «Пышминские вести». Звонков на «телефон доверия» не поступало.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85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90006" y="1310924"/>
            <a:ext cx="11768446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dirty="0" smtClean="0"/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Пышминском городском округе осуществляется мониторинг  ситуации и эффективности принимаемых мер  по противодействию коррупции. Ежегодно проводятся социологические опросы об уровне коррупции (бытовой,  деловой, внутренней), анализ обращений граждан, изучается  статистическая отчетность о выявленных коррупционных нарушениях на территории Пышминского городского округа, обобщаются результаты проверок.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В ноябре 2019 года проведен социологический опрос об уровне коррумпированности органов местного самоуправления в Пышминском городском округе приняли участие 200 человек.  Из них: 40 мужчин, 160 женщин, 69 – жителей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Пышмы, 131 – жителей иных населенных пунктов Пышминского городского округа.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Большинство респондентов указали, что в органах власти, учреждениях и организациях Пышминского городского округа низкий уровень коррупции («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коррупции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нет», уровень коррупции «низкий» и «ниже среднего»).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целом  по органам местного самоуправления Пышминского городского округа уровень коррумпированности, по мнению респондентов, следующий: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коррупционные проявления отсутствуют-86%;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единичные факты коррупции – 12%;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средний уровень коррумпированности – 1%.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высокий уровень коррумпированности – 1%.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71282" y="2968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Социологические опросы об уровне коррупции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7623958" y="4773880"/>
          <a:ext cx="4568042" cy="2084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56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90005" y="1557147"/>
            <a:ext cx="11851573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анализе качественных показателей большинство респондентов 116 (58%),  на вопрос «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какую сторону за последний год изменился уровень коррупции, если судить по Вашему опыту, опыту близких, знакомых, по рассказам окружающих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поставили отметку в графе «уменьшился»,  72 (36,0%) человек поставили отметку  в графе «затрудняюсь с ответом», 12(6%) - отметили, что в Пышминском районе уровень коррупции остался прежний.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Чаще всего респонденты говорят о средней или высокой  эффективности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антикоррупционных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мер в Пышминском  городском округе.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мнению наших жителей, наиболее часто коррупционные правонарушения происходят: при нарушении правил дорожного движения – 90 человек (45%), в 2018 году отметили данную позицию – 42,0%;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сдаче экзамена на право управлять транспортным средством – 50 человек (25,0%), в 2018 году-30,0%, в 2017 году – 30,0%;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прохождения медицинской комиссии – 30 человек (15,0%), в 2018 году – 46,0%, в 2017 году – 17,6%;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рассмотрении дел в суде  - 40 человек (20%), в 2018 году - 60 человек (30,0%), в 2017 году отметили данную позицию – 29,4%;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выдача больничного листа по необходимости – 70 человек (35,0%), в 2018 году - (26,0%), в 2017 году   отметили данную позицию – 24,4%;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задержании сотрудниками полиции – 44 человека (22,0%), в 2018 году (17,0%), в 2017 году отметили данную позицию – 25,2%;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мнению 16 человек (8,0%) наиболее часто коррупционные правонарушения происходят  при проведении хирургических операций, в 2018 году 15,5%, в 2017 году отметили  данную позицию 20,6%;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призыве на военную службу - 32 человека (16,0%), в 2018 году 10,5%, в 2017 году – 15,1%;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приеме у врача – 44 человека (22,0%), в 2018 году 30,0%, в 2017 году отметили данную позицию – 5,9%;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971282" y="2968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Социологические опросы об уровне коррупции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256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96884" y="1562703"/>
            <a:ext cx="11542816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При анализе качественных показателей большинство респондентов 123 (61,5%),  на вопрос «В какую сторону за последний год изменился уровень коррупции, если судить по Вашему опыту, опыту близких, знакомых, по рассказам окружающих» поставили отметку в графе «уменьшился»,  66 (33,0%) человек поставили отметку  в графе «затрудняюсь с ответом», 10(5%) - отметили, что в Пышминском районе уровень коррупции остался прежний, 1 (0,5%) – «увеличился». 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Чаще всего респонденты говорят о средней или высокой  эффективности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антикоррупционных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мер в Пышминском  городском округе.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Большинство респондентов  оценили «высокий» уровень информационной открытости главы Пышминского городского округа (117 человек - 58,5%), органов местного самоуправления: как  в администрации Пышминского городского округа (134 человека – 67 %) и  в Думе Пышминского городского округа (100 человек – 50,0%), 100 человек  – 50% отметили высокий уровень информационной открытости Счетной палаты Пышминского городского округа.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971282" y="2968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Социологические опросы об уровне коррупции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256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90006" y="2665144"/>
            <a:ext cx="1142406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Регулярно в газете «Пышминские вести» публикуется информация о деятельности главы, администрации Пышминского городского округа. Также регулярно  публикуется информация о возможности получения информации  на сайте Пышминского городского округа.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Пышминском городском  округе проводятся мероприятия  по освещению в средствах массовой информации принимаемых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антикоррупционных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мер, в том числе издание и распространение печатной продукции. 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газете «Пышминские вести»  за 4 квартала 2019  года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опубликовано 21 материал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антикоррупционной направленности. Регулярно публиковалась информация о проведении заседаний комиссии по противодействию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коррупции.60 мероприятий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противодействию коррупции, в виде социальных роликов, размещено на Пышминском ТВ «Пышминские известия». 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71282" y="2968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мер по противодействию коррупции  в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органах местного самоуправления в  Пышминском городском округе: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256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90005" y="1453431"/>
            <a:ext cx="11851573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Взаимодействие с институтами  гражданского общества  является одним из важнейших направлений в сфере противодействия коррупции, представляя собой один из механизмов общественного контроля в сфере противодействия коррупции. 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Формы взаимодействия  с институтами гражданского общества в сфере противодействия коррупции подразделяются на взаимодействие информационное, организационное  и экономическое. 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Пышминского городского округа  от 15.01.2019 № 12  утверждена концепция  взаимодействия органов местного самоуправления и институтов гражданского общества Пышминского городского округа в сфере противодействия коррупции.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Представители общественности входят в состав почти всех коллегиальных органов администрации Пышминского городского округа. </a:t>
            </a:r>
          </a:p>
          <a:p>
            <a:pPr algn="just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целях повышения  эффективности мер  по предупреждению, выявлению и пресечению коррупционных проявлений  между администрацией  Пышминского городского округа  и   Общественной организацией  ветеранов войны, труда, боевых действий, государственной службы, пенсионеров Пышминского городского округа,  с  Молодежной Думой Пышминского городского округа  и некоммерческой  организацией Пышминского городского округа  «Станичное казачье общество «Станица Пышминская» заключено СОГЛАШЕНИЕ   о взаимодействии.</a:t>
            </a:r>
          </a:p>
          <a:p>
            <a:pPr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71282" y="29680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мер по противодействию коррупции  в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органах местного самоуправления в  Пышминском городском округе: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256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3144</Words>
  <Application>Microsoft Office PowerPoint</Application>
  <PresentationFormat>Произвольный</PresentationFormat>
  <Paragraphs>155</Paragraphs>
  <Slides>21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О результатах работы по противодействию коррупции в 2019 году</vt:lpstr>
      <vt:lpstr>Правовое регулирование антикоррупционных механизмов  </vt:lpstr>
      <vt:lpstr>Проведение антикоррупционной экспертизы  </vt:lpstr>
      <vt:lpstr>Комиссия по координации работы по противодействию коррупции </vt:lpstr>
      <vt:lpstr>Работа комиссии по координации работы по противодействию коррупции в 2019 году </vt:lpstr>
      <vt:lpstr>Мероприятия комиссии по координации работы по противодействию коррупции в 2019 году </vt:lpstr>
      <vt:lpstr>Мероприятия  по исполнению Указа Президента Российской Федерации от 29 июня 2018 года № 378 «О Национальном плане противодействия коррупции на 2018 – 2020 годы»</vt:lpstr>
      <vt:lpstr>Комиссия по соблюдению требований к служебному поведению и урегулированию конфликта интересов: </vt:lpstr>
      <vt:lpstr>Реализация мер по противодействию коррупции  в органах местного самоуправления в  Пышминском городском округе: </vt:lpstr>
      <vt:lpstr>Реализация мер по противодействию коррупции  в органах местного самоуправления в  Пышминском городском округе: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развитии структур гражданского общества на территории Пышминского городского округа.  Об обеспечении открытости деятельности администрации Пышминского городского округа, главы Пышминского городского округа</dc:title>
  <dc:creator>Даша</dc:creator>
  <cp:lastModifiedBy>МО_ПГО_Юристы</cp:lastModifiedBy>
  <cp:revision>55</cp:revision>
  <dcterms:created xsi:type="dcterms:W3CDTF">2018-07-25T05:09:10Z</dcterms:created>
  <dcterms:modified xsi:type="dcterms:W3CDTF">2020-02-17T06:11:25Z</dcterms:modified>
</cp:coreProperties>
</file>