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  <p:sldMasterId id="2147483922" r:id="rId2"/>
  </p:sldMasterIdLst>
  <p:notesMasterIdLst>
    <p:notesMasterId r:id="rId17"/>
  </p:notesMasterIdLst>
  <p:sldIdLst>
    <p:sldId id="256" r:id="rId3"/>
    <p:sldId id="318" r:id="rId4"/>
    <p:sldId id="328" r:id="rId5"/>
    <p:sldId id="319" r:id="rId6"/>
    <p:sldId id="323" r:id="rId7"/>
    <p:sldId id="322" r:id="rId8"/>
    <p:sldId id="313" r:id="rId9"/>
    <p:sldId id="309" r:id="rId10"/>
    <p:sldId id="310" r:id="rId11"/>
    <p:sldId id="329" r:id="rId12"/>
    <p:sldId id="289" r:id="rId13"/>
    <p:sldId id="324" r:id="rId14"/>
    <p:sldId id="325" r:id="rId15"/>
    <p:sldId id="326" r:id="rId16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FB9"/>
    <a:srgbClr val="F9FE38"/>
    <a:srgbClr val="99FF99"/>
    <a:srgbClr val="CCFF99"/>
    <a:srgbClr val="99FF66"/>
    <a:srgbClr val="BEA18C"/>
    <a:srgbClr val="BBA68F"/>
    <a:srgbClr val="B8AC82"/>
    <a:srgbClr val="FF9021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7254" autoAdjust="0"/>
  </p:normalViewPr>
  <p:slideViewPr>
    <p:cSldViewPr>
      <p:cViewPr>
        <p:scale>
          <a:sx n="85" d="100"/>
          <a:sy n="85" d="100"/>
        </p:scale>
        <p:origin x="-82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image" Target="../media/image15.jpeg"/><Relationship Id="rId1" Type="http://schemas.openxmlformats.org/officeDocument/2006/relationships/themeOverride" Target="../theme/themeOverrid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image" Target="../media/image15.jpeg"/><Relationship Id="rId1" Type="http://schemas.openxmlformats.org/officeDocument/2006/relationships/themeOverride" Target="../theme/themeOverrid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7397225925514451E-2"/>
          <c:y val="0.17077095600488834"/>
          <c:w val="0.86269218879061749"/>
          <c:h val="0.574305979891123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Органы местного самоуправления</c:v>
                </c:pt>
              </c:strCache>
            </c:strRef>
          </c:tx>
          <c:spPr>
            <a:solidFill>
              <a:srgbClr val="1B95CB"/>
            </a:solidFill>
            <a:ln>
              <a:solidFill>
                <a:srgbClr val="FFC000"/>
              </a:solidFill>
            </a:ln>
            <a:effectLst/>
            <a:scene3d>
              <a:camera prst="orthographicFront"/>
              <a:lightRig rig="threePt" dir="t"/>
            </a:scene3d>
            <a:sp3d>
              <a:bevelT w="25400" h="25400"/>
            </a:sp3d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0BDD-439D-A02E-2F6B2D02FFC1}"/>
              </c:ext>
            </c:extLst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2"/>
                <a:tile tx="0" ty="0" sx="100000" sy="100000" flip="none" algn="tl"/>
              </a:blipFill>
              <a:ln>
                <a:solidFill>
                  <a:srgbClr val="FFC000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254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BDD-439D-A02E-2F6B2D02FFC1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0BDD-439D-A02E-2F6B2D02FFC1}"/>
              </c:ext>
            </c:extLst>
          </c:dPt>
          <c:dLbls>
            <c:dLbl>
              <c:idx val="0"/>
              <c:layout>
                <c:manualLayout>
                  <c:x val="-9.433962264150943E-3"/>
                  <c:y val="-4.60871733485170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BDD-439D-A02E-2F6B2D02FFC1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6.2893081761006293E-3"/>
                  <c:y val="-3.48521463717646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BDD-439D-A02E-2F6B2D02FFC1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8287276755117755E-3"/>
                  <c:y val="-9.86528065946682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BDD-439D-A02E-2F6B2D02FFC1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Liberation Serif" pitchFamily="18" charset="0"/>
                    <a:ea typeface="Liberation Serif" pitchFamily="18" charset="0"/>
                    <a:cs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Штатная численность служащих</c:v>
                </c:pt>
                <c:pt idx="1">
                  <c:v>Фактическая численность служащих</c:v>
                </c:pt>
                <c:pt idx="2">
                  <c:v>Принято            за отчетный период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64</c:v>
                </c:pt>
                <c:pt idx="1">
                  <c:v>68</c:v>
                </c:pt>
                <c:pt idx="2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BDD-439D-A02E-2F6B2D02FF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4969088"/>
        <c:axId val="144970880"/>
        <c:axId val="0"/>
      </c:bar3DChart>
      <c:catAx>
        <c:axId val="144969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Liberation Serif"/>
                <a:ea typeface="+mn-ea"/>
                <a:cs typeface="+mn-cs"/>
              </a:defRPr>
            </a:pPr>
            <a:endParaRPr lang="ru-RU"/>
          </a:p>
        </c:txPr>
        <c:crossAx val="144970880"/>
        <c:crosses val="autoZero"/>
        <c:auto val="1"/>
        <c:lblAlgn val="ctr"/>
        <c:lblOffset val="100"/>
        <c:noMultiLvlLbl val="0"/>
      </c:catAx>
      <c:valAx>
        <c:axId val="14497088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4969088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426053304866284"/>
          <c:y val="0.19116013253429356"/>
          <c:w val="0.32040300675126276"/>
          <c:h val="0.38165612317585629"/>
        </c:manualLayout>
      </c:layout>
      <c:overlay val="0"/>
      <c:txPr>
        <a:bodyPr/>
        <a:lstStyle/>
        <a:p>
          <a:pPr>
            <a:defRPr sz="1400">
              <a:latin typeface="Liberation Serif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52267397533505"/>
          <c:y val="0.15152398891705635"/>
          <c:w val="0.81739590748295388"/>
          <c:h val="0.5625427141092067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Органы местного самоуправления</c:v>
                </c:pt>
              </c:strCache>
            </c:strRef>
          </c:tx>
          <c:spPr>
            <a:solidFill>
              <a:srgbClr val="1B95CB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25400"/>
            </a:sp3d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0BDD-439D-A02E-2F6B2D02FFC1}"/>
              </c:ext>
            </c:extLst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2"/>
                <a:tile tx="0" ty="0" sx="100000" sy="100000" flip="none" algn="tl"/>
              </a:blip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 w="25400" h="254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BDD-439D-A02E-2F6B2D02FFC1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0BDD-439D-A02E-2F6B2D02FFC1}"/>
              </c:ext>
            </c:extLst>
          </c:dPt>
          <c:dLbls>
            <c:dLbl>
              <c:idx val="0"/>
              <c:layout>
                <c:manualLayout>
                  <c:x val="-9.433962264150943E-3"/>
                  <c:y val="-4.60871733485170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BDD-439D-A02E-2F6B2D02FFC1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6.2893081761006293E-3"/>
                  <c:y val="-3.48521463717646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BDD-439D-A02E-2F6B2D02FFC1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8287276755117755E-3"/>
                  <c:y val="-9.86528065946682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BDD-439D-A02E-2F6B2D02FFC1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Liberation Serif" pitchFamily="18" charset="0"/>
                    <a:ea typeface="Liberation Serif" pitchFamily="18" charset="0"/>
                    <a:cs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Штатная численность служащих</c:v>
                </c:pt>
                <c:pt idx="1">
                  <c:v>Фактическая численность служащих</c:v>
                </c:pt>
                <c:pt idx="2">
                  <c:v>Принято           за отчетный период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65</c:v>
                </c:pt>
                <c:pt idx="1">
                  <c:v>69</c:v>
                </c:pt>
                <c:pt idx="2">
                  <c:v>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0BDD-439D-A02E-2F6B2D02FF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4655488"/>
        <c:axId val="144657024"/>
        <c:axId val="0"/>
      </c:bar3DChart>
      <c:catAx>
        <c:axId val="144655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/>
                </a:solidFill>
                <a:latin typeface="Liberation Serif"/>
                <a:ea typeface="+mn-ea"/>
                <a:cs typeface="+mn-cs"/>
              </a:defRPr>
            </a:pPr>
            <a:endParaRPr lang="ru-RU"/>
          </a:p>
        </c:txPr>
        <c:crossAx val="144657024"/>
        <c:crosses val="autoZero"/>
        <c:auto val="1"/>
        <c:lblAlgn val="ctr"/>
        <c:lblOffset val="100"/>
        <c:noMultiLvlLbl val="0"/>
      </c:catAx>
      <c:valAx>
        <c:axId val="14465702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44655488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0.13758</cdr:x>
      <cdr:y>0.08824</cdr:y>
    </cdr:from>
    <cdr:to>
      <cdr:x>0.42744</cdr:x>
      <cdr:y>0.14706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683573" y="432048"/>
          <a:ext cx="1440185" cy="288032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3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400" dirty="0" smtClean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       </a:t>
          </a:r>
          <a:r>
            <a:rPr lang="ru-RU" sz="1400" b="1" dirty="0" smtClean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2018 год</a:t>
          </a:r>
          <a:endParaRPr lang="ru-RU" sz="1400" b="1" dirty="0">
            <a:solidFill>
              <a:schemeClr val="tx1"/>
            </a:solidFill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0.32524</cdr:x>
      <cdr:y>0.03125</cdr:y>
    </cdr:from>
    <cdr:to>
      <cdr:x>0.65048</cdr:x>
      <cdr:y>0.10938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440158" y="144016"/>
          <a:ext cx="1440157" cy="360040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3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400" dirty="0" smtClean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       </a:t>
          </a:r>
          <a:r>
            <a:rPr lang="ru-RU" sz="1400" b="1" dirty="0" smtClean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rPr>
            <a:t>2019 год</a:t>
          </a:r>
          <a:endParaRPr lang="ru-RU" sz="1400" b="1" dirty="0">
            <a:solidFill>
              <a:schemeClr val="tx1"/>
            </a:solidFill>
            <a:latin typeface="Liberation Serif" pitchFamily="18" charset="0"/>
            <a:ea typeface="Liberation Serif" pitchFamily="18" charset="0"/>
            <a:cs typeface="Liberation Serif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D272C2-2A50-4C68-A16C-EB72C1C48EC8}" type="datetimeFigureOut">
              <a:rPr lang="ru-RU" smtClean="0"/>
              <a:t>19.02.2020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5113"/>
            <a:ext cx="5438775" cy="446770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6400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630"/>
            <a:ext cx="2946400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DB522-16A4-4ED7-8C0C-06C48A9E95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111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62EDB0E-A59B-45C0-ACEF-6830781BBD4B}" type="slidenum">
              <a:rPr lang="ru-RU" altLang="ru-RU">
                <a:latin typeface="Calibri" pitchFamily="34" charset="0"/>
              </a:rPr>
              <a:pPr/>
              <a:t>4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99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62EDB0E-A59B-45C0-ACEF-6830781BBD4B}" type="slidenum">
              <a:rPr lang="ru-RU" altLang="ru-RU">
                <a:latin typeface="Calibri" pitchFamily="34" charset="0"/>
              </a:rPr>
              <a:pPr/>
              <a:t>10</a:t>
            </a:fld>
            <a:endParaRPr lang="ru-RU" altLang="ru-RU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099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fld id="{FF0A4167-88D6-4500-A9B5-3FA5CB409CD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22706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fld id="{79C3970C-B97D-4BA2-B19B-AEC413485B2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071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fld id="{A6E50037-7A4C-487E-B8CC-8FB813B2ED8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76909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fld id="{76DF848A-96B6-46F3-A91E-9D4D260A79E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51276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fld id="{D0AAB470-AA15-4FDE-BF44-8DFBE96E56E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6156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fld id="{4B86FA18-3351-4393-B49E-BF9D5998D71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31500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fld id="{7EB20015-7AF3-4D57-9690-86D57089E4B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7572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fld id="{18866543-9C16-4C23-8DD9-2376972A39E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43851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fld id="{43969AD1-CE7B-4CA2-9602-B16A7AD6535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85193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fld id="{BDB9D83C-52CD-4B08-B60A-A91462154FA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48466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fld id="{6D557D44-80C6-47B1-B204-9D2D11678FE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6300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800"/>
            </a:lvl1pPr>
          </a:lstStyle>
          <a:p>
            <a:fld id="{D001F37E-F0E1-4D12-91FF-A52C00460FA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023643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119063"/>
            <a:ext cx="696912" cy="10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94070"/>
            <a:ext cx="7772400" cy="864095"/>
          </a:xfrm>
        </p:spPr>
        <p:txBody>
          <a:bodyPr>
            <a:normAutofit/>
          </a:bodyPr>
          <a:lstStyle>
            <a:lvl1pPr marL="0" indent="0" algn="ctr" defTabSz="914239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lang="ru-RU" sz="2000" b="1" i="0" kern="1200" cap="none" spc="0" baseline="0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A0EA3-CCC8-416D-8FB4-D5F043DC28E5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1D4934-01B4-454E-B155-335080BA026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334354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119063"/>
            <a:ext cx="696912" cy="10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94070"/>
            <a:ext cx="7772400" cy="864095"/>
          </a:xfrm>
        </p:spPr>
        <p:txBody>
          <a:bodyPr>
            <a:normAutofit/>
          </a:bodyPr>
          <a:lstStyle>
            <a:lvl1pPr marL="0" indent="0" algn="ctr" defTabSz="914239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lang="ru-RU" sz="2000" b="1" i="0" kern="1200" cap="none" spc="0" baseline="0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9A47D-4C18-46EA-8458-B30622CFEB5E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A4BFC0-E4A2-4417-B6B8-654F2B869A8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00699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119063"/>
            <a:ext cx="696912" cy="10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94070"/>
            <a:ext cx="7772400" cy="864095"/>
          </a:xfrm>
        </p:spPr>
        <p:txBody>
          <a:bodyPr>
            <a:normAutofit/>
          </a:bodyPr>
          <a:lstStyle>
            <a:lvl1pPr marL="0" indent="0" algn="ctr" defTabSz="914239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lang="ru-RU" sz="2000" b="1" i="0" kern="1200" cap="none" spc="0" baseline="0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1CC574-F0CF-4F9F-8EA8-56758E874582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03355B-7B7D-4566-9C7E-C053958E6FB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377773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119063"/>
            <a:ext cx="696912" cy="10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94070"/>
            <a:ext cx="7772400" cy="864095"/>
          </a:xfrm>
        </p:spPr>
        <p:txBody>
          <a:bodyPr>
            <a:normAutofit/>
          </a:bodyPr>
          <a:lstStyle>
            <a:lvl1pPr marL="0" indent="0" algn="ctr" defTabSz="914239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lang="ru-RU" sz="2000" b="1" i="0" kern="1200" cap="none" spc="0" baseline="0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46648-9730-47B4-A862-823FF1D4C230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5BBE4B-5F7F-4C74-87F4-4449A4F9524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1721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119063"/>
            <a:ext cx="696912" cy="10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94070"/>
            <a:ext cx="7772400" cy="864095"/>
          </a:xfrm>
        </p:spPr>
        <p:txBody>
          <a:bodyPr>
            <a:normAutofit/>
          </a:bodyPr>
          <a:lstStyle>
            <a:lvl1pPr marL="0" indent="0" algn="ctr" defTabSz="914239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lang="ru-RU" sz="2000" b="1" i="0" kern="1200" cap="none" spc="0" baseline="0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46EF9-7989-42B1-93C9-9CFE243458B4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08C823-0E16-4FBB-9CB4-BD43D0556FB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2558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119063"/>
            <a:ext cx="696912" cy="10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94070"/>
            <a:ext cx="7772400" cy="864095"/>
          </a:xfrm>
        </p:spPr>
        <p:txBody>
          <a:bodyPr>
            <a:normAutofit/>
          </a:bodyPr>
          <a:lstStyle>
            <a:lvl1pPr marL="0" indent="0" algn="ctr" defTabSz="914239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lang="ru-RU" sz="2000" b="1" i="0" kern="1200" cap="none" spc="0" baseline="0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E245E-0375-4E7E-AB82-13F2D01E2222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0CA279-5546-4FBB-A98C-A13131E44DB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260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119063"/>
            <a:ext cx="696912" cy="10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94070"/>
            <a:ext cx="7772400" cy="864095"/>
          </a:xfrm>
        </p:spPr>
        <p:txBody>
          <a:bodyPr>
            <a:normAutofit/>
          </a:bodyPr>
          <a:lstStyle>
            <a:lvl1pPr marL="0" indent="0" algn="ctr" defTabSz="914239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lang="ru-RU" sz="2000" b="1" i="0" kern="1200" cap="none" spc="0" baseline="0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F836E-E762-4FC4-8B11-4AD575FBF6A9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F1F290-C59B-43E1-A34F-D8F2598FB90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5818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119063"/>
            <a:ext cx="696912" cy="10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94070"/>
            <a:ext cx="7772400" cy="864095"/>
          </a:xfrm>
        </p:spPr>
        <p:txBody>
          <a:bodyPr>
            <a:normAutofit/>
          </a:bodyPr>
          <a:lstStyle>
            <a:lvl1pPr marL="0" indent="0" algn="ctr" defTabSz="914239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lang="ru-RU" sz="2000" b="1" i="0" kern="1200" cap="none" spc="0" baseline="0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2A60E-3E8A-4A9B-8710-3418C174888D}" type="datetimeFigureOut">
              <a:rPr lang="ru-RU"/>
              <a:pPr>
                <a:defRPr/>
              </a:pPr>
              <a:t>19.02.2020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5B8B8F-6F85-4EE7-AF5C-8668E1AC81A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6007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3"/>
          <p:cNvSpPr txBox="1">
            <a:spLocks noChangeArrowheads="1"/>
          </p:cNvSpPr>
          <p:nvPr userDrawn="1"/>
        </p:nvSpPr>
        <p:spPr bwMode="auto">
          <a:xfrm>
            <a:off x="-57150" y="-100013"/>
            <a:ext cx="9201150" cy="6958013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86" tIns="45744" rIns="91486" bIns="45744"/>
          <a:lstStyle>
            <a:lvl1pPr indent="3175" defTabSz="1147763"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1147763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1147763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1147763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1147763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1477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1477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1477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1477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lang="ru-RU" sz="1385">
              <a:solidFill>
                <a:srgbClr val="000099"/>
              </a:solidFill>
            </a:endParaRPr>
          </a:p>
        </p:txBody>
      </p:sp>
      <p:grpSp>
        <p:nvGrpSpPr>
          <p:cNvPr id="3" name="Group 14"/>
          <p:cNvGrpSpPr>
            <a:grpSpLocks noChangeAspect="1"/>
          </p:cNvGrpSpPr>
          <p:nvPr userDrawn="1"/>
        </p:nvGrpSpPr>
        <p:grpSpPr bwMode="auto">
          <a:xfrm>
            <a:off x="-57150" y="115888"/>
            <a:ext cx="1171575" cy="482600"/>
            <a:chOff x="-98" y="68"/>
            <a:chExt cx="748" cy="393"/>
          </a:xfrm>
        </p:grpSpPr>
        <p:grpSp>
          <p:nvGrpSpPr>
            <p:cNvPr id="4" name="Группа 8"/>
            <p:cNvGrpSpPr>
              <a:grpSpLocks noChangeAspect="1"/>
            </p:cNvGrpSpPr>
            <p:nvPr/>
          </p:nvGrpSpPr>
          <p:grpSpPr bwMode="auto">
            <a:xfrm>
              <a:off x="66" y="68"/>
              <a:ext cx="433" cy="340"/>
              <a:chOff x="-1" y="0"/>
              <a:chExt cx="1904363" cy="1695450"/>
            </a:xfrm>
          </p:grpSpPr>
          <p:pic>
            <p:nvPicPr>
              <p:cNvPr id="6" name="Рисунок 5"/>
              <p:cNvPicPr>
                <a:picLocks noChangeAspect="1"/>
              </p:cNvPicPr>
              <p:nvPr/>
            </p:nvPicPr>
            <p:blipFill>
              <a:blip r:embed="rId2" cstate="print">
                <a:extLst/>
              </a:blip>
              <a:stretch>
                <a:fillRect/>
              </a:stretch>
            </p:blipFill>
            <p:spPr>
              <a:xfrm>
                <a:off x="-1" y="428626"/>
                <a:ext cx="1904363" cy="1266824"/>
              </a:xfrm>
              <a:prstGeom prst="rect">
                <a:avLst/>
              </a:prstGeom>
              <a:scene3d>
                <a:camera prst="orthographicFront"/>
                <a:lightRig rig="threePt" dir="t"/>
              </a:scene3d>
              <a:sp3d prstMaterial="metal">
                <a:bevelB/>
              </a:sp3d>
            </p:spPr>
          </p:pic>
          <p:pic>
            <p:nvPicPr>
              <p:cNvPr id="7" name="Рисунок 12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3375" y="0"/>
                <a:ext cx="1238250" cy="88138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" name="Поле 13"/>
            <p:cNvSpPr txBox="1"/>
            <p:nvPr/>
          </p:nvSpPr>
          <p:spPr>
            <a:xfrm>
              <a:off x="-98" y="186"/>
              <a:ext cx="748" cy="2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defTabSz="843784">
                <a:lnSpc>
                  <a:spcPct val="115000"/>
                </a:lnSpc>
                <a:spcAft>
                  <a:spcPts val="960"/>
                </a:spcAft>
                <a:defRPr/>
              </a:pPr>
              <a:r>
                <a:rPr lang="ru-RU" sz="1385" b="1" kern="0" spc="48" dirty="0">
                  <a:gradFill>
                    <a:gsLst>
                      <a:gs pos="25000">
                        <a:srgbClr val="C0504D">
                          <a:satMod val="155000"/>
                        </a:srgbClr>
                      </a:gs>
                      <a:gs pos="100000">
                        <a:srgbClr val="C0504D">
                          <a:shade val="45000"/>
                          <a:satMod val="165000"/>
                        </a:srgbClr>
                      </a:gs>
                    </a:gsLst>
                    <a:lin ang="5400000" scaled="0"/>
                  </a:gradFill>
                  <a:effectLst>
                    <a:outerShdw blurRad="76200" dist="50800" dir="5400000" algn="tl">
                      <a:srgbClr val="000000">
                        <a:alpha val="65000"/>
                      </a:srgbClr>
                    </a:outerShdw>
                  </a:effectLst>
                  <a:latin typeface="Monotype Corsiva"/>
                  <a:ea typeface="Calibri"/>
                  <a:cs typeface="Times New Roman"/>
                </a:rPr>
                <a:t>МФ СО</a:t>
              </a:r>
              <a:endParaRPr lang="ru-RU" sz="1385" kern="0" dirty="0">
                <a:solidFill>
                  <a:sysClr val="windowText" lastClr="000000"/>
                </a:solidFill>
                <a:latin typeface="Calibri"/>
                <a:ea typeface="Calibri"/>
                <a:cs typeface="Times New Roman"/>
              </a:endParaRPr>
            </a:p>
          </p:txBody>
        </p:sp>
      </p:grpSp>
      <p:cxnSp>
        <p:nvCxnSpPr>
          <p:cNvPr id="8" name="Прямая соединительная линия 7"/>
          <p:cNvCxnSpPr/>
          <p:nvPr userDrawn="1"/>
        </p:nvCxnSpPr>
        <p:spPr>
          <a:xfrm flipV="1">
            <a:off x="971550" y="533400"/>
            <a:ext cx="80660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200025" y="6453188"/>
            <a:ext cx="6565900" cy="319087"/>
          </a:xfrm>
          <a:prstGeom prst="rect">
            <a:avLst/>
          </a:prstGeom>
          <a:noFill/>
          <a:ln>
            <a:noFill/>
          </a:ln>
        </p:spPr>
        <p:txBody>
          <a:bodyPr lIns="84377" tIns="42188" rIns="84377" bIns="42188">
            <a:spAutoFit/>
          </a:bodyPr>
          <a:lstStyle>
            <a:defPPr>
              <a:defRPr lang="ru-RU"/>
            </a:defPPr>
            <a:lvl1pPr>
              <a:defRPr b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defTabSz="843784">
              <a:defRPr/>
            </a:pPr>
            <a:r>
              <a:rPr lang="ru-RU" sz="1477" dirty="0" smtClean="0">
                <a:solidFill>
                  <a:prstClr val="black">
                    <a:tint val="75000"/>
                  </a:prstClr>
                </a:solidFill>
                <a:latin typeface="Times New Roman"/>
              </a:rPr>
              <a:t>Министерство финансов Свердловской области</a:t>
            </a:r>
            <a:endParaRPr lang="ru-RU" sz="1477" dirty="0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  <p:cxnSp>
        <p:nvCxnSpPr>
          <p:cNvPr id="10" name="Прямая соединительная линия 9"/>
          <p:cNvCxnSpPr/>
          <p:nvPr userDrawn="1"/>
        </p:nvCxnSpPr>
        <p:spPr>
          <a:xfrm flipV="1">
            <a:off x="295275" y="6524625"/>
            <a:ext cx="62039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543925" y="6356350"/>
            <a:ext cx="561975" cy="365125"/>
          </a:xfrm>
        </p:spPr>
        <p:txBody>
          <a:bodyPr lIns="91408" tIns="45704" rIns="91408" bIns="45704"/>
          <a:lstStyle>
            <a:lvl1pPr>
              <a:defRPr sz="1200"/>
            </a:lvl1pPr>
          </a:lstStyle>
          <a:p>
            <a:fld id="{0AC22B08-E28A-4583-AEB8-6959D1715D5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572722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DFE3E5">
                    <a:shade val="90000"/>
                  </a:srgbClr>
                </a:solidFill>
              </a:rPr>
              <a:pPr/>
              <a:t>19.02.2020</a:t>
            </a:fld>
            <a:endParaRPr lang="ru-RU">
              <a:solidFill>
                <a:srgbClr val="DFE3E5">
                  <a:shade val="90000"/>
                </a:srgb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FE3E5">
                  <a:shade val="90000"/>
                </a:srgbClr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DFE3E5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FE3E5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19.02.2020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DFE3E5">
                    <a:shade val="90000"/>
                  </a:srgbClr>
                </a:solidFill>
              </a:rPr>
              <a:pPr/>
              <a:t>19.02.2020</a:t>
            </a:fld>
            <a:endParaRPr lang="ru-RU">
              <a:solidFill>
                <a:srgbClr val="DFE3E5">
                  <a:shade val="90000"/>
                </a:srgbClr>
              </a:solidFill>
            </a:endParaRPr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FE3E5">
                  <a:shade val="90000"/>
                </a:srgbClr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DFE3E5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DFE3E5">
                  <a:shade val="90000"/>
                </a:srgbClr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19.02.2020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19.02.2020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19.02.2020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19.02.2020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19.02.2020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19.02.2020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19.02.2020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19.02.2020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ABD5FF"/>
            </a:gs>
            <a:gs pos="100000">
              <a:srgbClr val="FFFF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1EAAE41-87EC-49CC-A60B-DE2195F85A00}" type="slidenum">
              <a:rPr lang="ru-RU" altLang="ru-RU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312812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  <p:sldLayoutId id="2147483916" r:id="rId16"/>
    <p:sldLayoutId id="2147483917" r:id="rId17"/>
    <p:sldLayoutId id="2147483918" r:id="rId18"/>
    <p:sldLayoutId id="2147483919" r:id="rId19"/>
    <p:sldLayoutId id="2147483920" r:id="rId20"/>
    <p:sldLayoutId id="2147483921" r:id="rId2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19.02.2020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srgbClr val="335B74">
                    <a:shade val="90000"/>
                  </a:srgbClr>
                </a:solidFill>
              </a:rPr>
              <a:pPr/>
              <a:t>‹#›</a:t>
            </a:fld>
            <a:endParaRPr lang="ru-RU">
              <a:solidFill>
                <a:srgbClr val="335B74">
                  <a:shade val="90000"/>
                </a:srgbClr>
              </a:solidFill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3000">
              <a:schemeClr val="accent1">
                <a:lumMod val="5000"/>
                <a:lumOff val="95000"/>
              </a:schemeClr>
            </a:gs>
            <a:gs pos="94000">
              <a:schemeClr val="accent1">
                <a:lumMod val="45000"/>
                <a:lumOff val="55000"/>
              </a:schemeClr>
            </a:gs>
            <a:gs pos="89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750000" cy="2381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5"/>
          <p:cNvSpPr>
            <a:spLocks noChangeArrowheads="1"/>
          </p:cNvSpPr>
          <p:nvPr/>
        </p:nvSpPr>
        <p:spPr bwMode="auto">
          <a:xfrm>
            <a:off x="107504" y="200819"/>
            <a:ext cx="90205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49263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6"/>
          <p:cNvSpPr>
            <a:spLocks noChangeArrowheads="1"/>
          </p:cNvSpPr>
          <p:nvPr/>
        </p:nvSpPr>
        <p:spPr bwMode="auto">
          <a:xfrm>
            <a:off x="827584" y="847150"/>
            <a:ext cx="8085137" cy="475668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4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</a:t>
            </a:r>
            <a:endParaRPr lang="ru-RU" sz="1400" dirty="0">
              <a:solidFill>
                <a:srgbClr val="0000FF"/>
              </a:solidFill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endParaRPr lang="ru-RU" sz="2000" b="1" i="1" dirty="0">
              <a:solidFill>
                <a:srgbClr val="0000FF"/>
              </a:solidFill>
              <a:latin typeface="+mj-lt"/>
              <a:ea typeface="Calibri" pitchFamily="34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endParaRPr lang="ru-RU" sz="2000" b="1" i="1" dirty="0">
              <a:solidFill>
                <a:srgbClr val="0000FF"/>
              </a:solidFill>
              <a:latin typeface="+mj-lt"/>
              <a:ea typeface="Calibri" pitchFamily="34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endParaRPr lang="ru-RU" sz="2000" b="1" i="1" dirty="0">
              <a:solidFill>
                <a:srgbClr val="0000FF"/>
              </a:solidFill>
              <a:latin typeface="+mj-lt"/>
              <a:ea typeface="Calibri" pitchFamily="34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2000" b="1" i="1" dirty="0">
                <a:solidFill>
                  <a:srgbClr val="0000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О </a:t>
            </a:r>
            <a:r>
              <a:rPr lang="ru-RU" sz="2000" b="1" i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РЕЗУЛЬТАТАХ ВЫПОЛНЕНИЯ В 2019 ГОДУ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2000" b="1" i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ПЛАНА МЕРОПРИЯТИЙ ПО ПРОТИВОДЕЙСТВИЮ КОРРУПЦИИ НА 2018–2020 ГОДЫ, УТВЕРЖДЕННОГО ПОСТАНОВЛЕНИЕМ АДМИНИСТРАЦИИ ПЫШМИНСКОГО ГОРОДСКСКОГО ОКРУГА ОТ 07.09.2018 № 553</a:t>
            </a:r>
          </a:p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endParaRPr lang="ru-RU" sz="2000" b="1" i="1" dirty="0" smtClean="0">
              <a:solidFill>
                <a:srgbClr val="0000FF"/>
              </a:solidFill>
              <a:latin typeface="+mj-lt"/>
              <a:ea typeface="Calibri" pitchFamily="34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2000" b="1" i="1" dirty="0" smtClean="0">
                <a:solidFill>
                  <a:srgbClr val="0000FF"/>
                </a:solidFill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endParaRPr lang="ru-RU" sz="2000" b="1" i="1" dirty="0">
              <a:solidFill>
                <a:srgbClr val="0000FF"/>
              </a:solidFill>
              <a:latin typeface="+mj-lt"/>
              <a:ea typeface="Calibri" pitchFamily="34" charset="0"/>
              <a:cs typeface="Times New Roman" pitchFamily="18" charset="0"/>
            </a:endParaRPr>
          </a:p>
          <a:p>
            <a:pPr indent="-114935" algn="ctr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2000" i="1" dirty="0">
                <a:latin typeface="Times New Roman"/>
                <a:ea typeface="Calibri"/>
                <a:cs typeface="Times New Roman"/>
              </a:rPr>
              <a:t> </a:t>
            </a:r>
            <a:endParaRPr lang="ru-RU" sz="1600" dirty="0">
              <a:latin typeface="Calibri"/>
              <a:ea typeface="Times New Roman"/>
              <a:cs typeface="Times New Roman"/>
            </a:endParaRPr>
          </a:p>
          <a:p>
            <a:pPr algn="ctr" eaLnBrk="1" hangingPunct="1">
              <a:defRPr/>
            </a:pPr>
            <a:endParaRPr lang="ru-RU" sz="2000" dirty="0">
              <a:solidFill>
                <a:srgbClr val="0000FF"/>
              </a:solidFill>
              <a:latin typeface="+mj-lt"/>
              <a:ea typeface="Calibri" pitchFamily="34" charset="0"/>
              <a:cs typeface="Times New Roman" pitchFamily="18" charset="0"/>
            </a:endParaRPr>
          </a:p>
          <a:p>
            <a:pPr algn="ctr" eaLnBrk="1" hangingPunct="1">
              <a:lnSpc>
                <a:spcPct val="115000"/>
              </a:lnSpc>
              <a:defRPr/>
            </a:pPr>
            <a:r>
              <a:rPr lang="ru-RU" sz="14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</a:t>
            </a:r>
            <a:endParaRPr lang="ru-RU" sz="1400" dirty="0">
              <a:solidFill>
                <a:srgbClr val="0000FF"/>
              </a:solidFill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689" y="4221088"/>
            <a:ext cx="3631924" cy="242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109" y="363908"/>
            <a:ext cx="1757308" cy="1500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0585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2000">
              <a:schemeClr val="bg1"/>
            </a:gs>
            <a:gs pos="98000">
              <a:srgbClr val="93D5FF"/>
            </a:gs>
            <a:gs pos="87000">
              <a:schemeClr val="accent1">
                <a:tint val="44500"/>
                <a:satMod val="160000"/>
              </a:schemeClr>
            </a:gs>
            <a:gs pos="55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2477707" y="5445224"/>
            <a:ext cx="5616624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53" name="Прямоугольник 6"/>
          <p:cNvSpPr>
            <a:spLocks noChangeArrowheads="1"/>
          </p:cNvSpPr>
          <p:nvPr/>
        </p:nvSpPr>
        <p:spPr bwMode="auto">
          <a:xfrm>
            <a:off x="755650" y="1773238"/>
            <a:ext cx="8085138" cy="15716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4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</a:t>
            </a:r>
            <a:endParaRPr lang="ru-RU" sz="1400" dirty="0">
              <a:solidFill>
                <a:srgbClr val="0000FF"/>
              </a:solidFill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2000" b="1" i="1" dirty="0">
                <a:solidFill>
                  <a:srgbClr val="0000FF"/>
                </a:solidFill>
                <a:latin typeface="Times New Roman"/>
                <a:ea typeface="Calibri" pitchFamily="34" charset="0"/>
                <a:cs typeface="Times New Roman" pitchFamily="18" charset="0"/>
              </a:rPr>
              <a:t> </a:t>
            </a:r>
          </a:p>
          <a:p>
            <a:pPr indent="-114935" algn="ctr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2000" i="1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 </a:t>
            </a:r>
            <a:endParaRPr lang="ru-RU" sz="1600" dirty="0">
              <a:solidFill>
                <a:srgbClr val="000000"/>
              </a:solidFill>
              <a:latin typeface="Calibri"/>
              <a:ea typeface="Times New Roman"/>
              <a:cs typeface="Times New Roman"/>
            </a:endParaRPr>
          </a:p>
          <a:p>
            <a:pPr algn="ctr" eaLnBrk="1" hangingPunct="1">
              <a:defRPr/>
            </a:pPr>
            <a:endParaRPr lang="ru-RU" sz="2000" dirty="0">
              <a:solidFill>
                <a:srgbClr val="0000FF"/>
              </a:solidFill>
              <a:latin typeface="Times New Roman"/>
              <a:ea typeface="Calibri" pitchFamily="34" charset="0"/>
              <a:cs typeface="Times New Roman" pitchFamily="18" charset="0"/>
            </a:endParaRPr>
          </a:p>
          <a:p>
            <a:pPr algn="ctr" eaLnBrk="1" hangingPunct="1">
              <a:lnSpc>
                <a:spcPct val="115000"/>
              </a:lnSpc>
              <a:defRPr/>
            </a:pPr>
            <a:r>
              <a:rPr lang="ru-RU" sz="1400" b="1" i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</a:t>
            </a:r>
            <a:endParaRPr lang="ru-RU" sz="1400" dirty="0">
              <a:solidFill>
                <a:srgbClr val="0000FF"/>
              </a:solidFill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1695375" y="451504"/>
            <a:ext cx="7337425" cy="0"/>
          </a:xfrm>
          <a:prstGeom prst="line">
            <a:avLst/>
          </a:prstGeom>
          <a:ln w="41275" cap="rnd" cmpd="dbl">
            <a:solidFill>
              <a:srgbClr val="0B4E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1920875" y="4429125"/>
            <a:ext cx="7086600" cy="3397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695375" y="260648"/>
            <a:ext cx="7337425" cy="0"/>
          </a:xfrm>
          <a:prstGeom prst="line">
            <a:avLst/>
          </a:prstGeom>
          <a:ln w="41275" cap="rnd" cmpd="dbl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Заголовок 1"/>
          <p:cNvSpPr txBox="1">
            <a:spLocks/>
          </p:cNvSpPr>
          <p:nvPr/>
        </p:nvSpPr>
        <p:spPr>
          <a:xfrm>
            <a:off x="971550" y="116632"/>
            <a:ext cx="7772400" cy="504081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endParaRPr lang="ru-RU" sz="1600" b="1" dirty="0">
              <a:ln w="9000" cmpd="sng">
                <a:noFill/>
                <a:prstDash val="solid"/>
              </a:ln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59633" y="620713"/>
            <a:ext cx="6552727" cy="61205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НАЦИОНАЛЬНАЯ СТРАТЕГИЯ ПРОТИВОДЕЙСТВИЯ КОРРУПЦИИ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i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(утверждена Указом Президента Российской Федерации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i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от </a:t>
            </a:r>
            <a:r>
              <a:rPr lang="ru-RU" sz="1400" i="1" dirty="0" smtClean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13.04.2010 </a:t>
            </a:r>
            <a:r>
              <a:rPr lang="ru-RU" sz="1400" i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№ 460) </a:t>
            </a:r>
            <a:endParaRPr lang="ru-RU" sz="1400" i="1" dirty="0">
              <a:ln w="9000" cmpd="sng">
                <a:noFill/>
                <a:prstDash val="solid"/>
              </a:ln>
              <a:solidFill>
                <a:srgbClr val="000099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83768" y="2780928"/>
            <a:ext cx="5616624" cy="936104"/>
          </a:xfrm>
          <a:prstGeom prst="roundRect">
            <a:avLst/>
          </a:prstGeom>
          <a:solidFill>
            <a:srgbClr val="AACBFC"/>
          </a:solidFill>
          <a:ln w="9525" cap="flat" cmpd="sng" algn="ctr">
            <a:solidFill>
              <a:srgbClr val="1F497D">
                <a:lumMod val="60000"/>
                <a:lumOff val="40000"/>
              </a:srgbClr>
            </a:solidFill>
            <a:prstDash val="solid"/>
          </a:ln>
          <a:effectLst>
            <a:glow rad="139700">
              <a:srgbClr val="4F81BD">
                <a:satMod val="175000"/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НАЦИОНАЛЬНЫЙ ПЛАН ПРОТИВОДЕЙСТВИЯ КОРРУПЦИИ НА 2018-2020 ГОДЫ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i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(утвержден Указом Президента Российской Федерации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i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от 29.06.2018 № 378    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67544" y="1571658"/>
            <a:ext cx="5400600" cy="1065254"/>
          </a:xfrm>
          <a:prstGeom prst="roundRect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>
            <a:glow rad="139700">
              <a:srgbClr val="F79646">
                <a:satMod val="175000"/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ПЛАН МЕРОПРИЯТИЙ ОРГАНОВ ГОСУДАРСТВЕННОЙ ВЛАСТИ СВЕРДЛОВСКОЙ ОБЛАСТИ ПО ПРОТИВОДЕЙСТВИЮ КОРРУПЦИИ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 2018-2019 ГОДЫ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i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(утвержден распоряжением Губернатора Свердловской области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i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от 27.02.2018  № 32-РГ)</a:t>
            </a:r>
            <a:endParaRPr lang="ru-RU" sz="1400" i="1" dirty="0">
              <a:ln w="9000" cmpd="sng">
                <a:noFill/>
                <a:prstDash val="solid"/>
              </a:ln>
              <a:solidFill>
                <a:srgbClr val="000099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4" name="Выгнутая вправо стрелка 3"/>
          <p:cNvSpPr/>
          <p:nvPr/>
        </p:nvSpPr>
        <p:spPr>
          <a:xfrm rot="202037">
            <a:off x="7821475" y="992565"/>
            <a:ext cx="1106487" cy="2740025"/>
          </a:xfrm>
          <a:prstGeom prst="curvedLeftArrow">
            <a:avLst/>
          </a:prstGeom>
          <a:solidFill>
            <a:srgbClr val="0A46CC"/>
          </a:solidFill>
          <a:ln>
            <a:solidFill>
              <a:srgbClr val="0A4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95536" y="3861049"/>
            <a:ext cx="5400600" cy="1368152"/>
          </a:xfrm>
          <a:prstGeom prst="round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ln w="9000" cmpd="sng">
                  <a:noFill/>
                  <a:prstDash val="solid"/>
                </a:ln>
                <a:solidFill>
                  <a:srgbClr val="0A4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ПЛАН МЕРОПРИЯТИЙ ОРГАНОВ ГОСУДАРСТВЕННОЙ ВЛАСТИ СВЕРДЛОВСКОЙ ОБЛАСТИ ПО ПРОТИВОДЕЙСТВИЮ КОРРУПЦИИ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НА 2018-2020 ГОДЫ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i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(утвержден распоряжением Губернатора Свердловской области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i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от 21.09.2018  № 189-РГ)</a:t>
            </a:r>
            <a:endParaRPr lang="ru-RU" sz="1400" i="1" dirty="0">
              <a:ln w="9000" cmpd="sng">
                <a:noFill/>
                <a:prstDash val="solid"/>
              </a:ln>
              <a:solidFill>
                <a:srgbClr val="000099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21" name="Стрелка вниз 20"/>
          <p:cNvSpPr/>
          <p:nvPr/>
        </p:nvSpPr>
        <p:spPr>
          <a:xfrm>
            <a:off x="5688124" y="3662870"/>
            <a:ext cx="648072" cy="793104"/>
          </a:xfrm>
          <a:prstGeom prst="downArrow">
            <a:avLst/>
          </a:prstGeom>
          <a:solidFill>
            <a:srgbClr val="6C97F8"/>
          </a:solidFill>
          <a:ln w="25400" cap="flat" cmpd="sng" algn="ctr">
            <a:solidFill>
              <a:srgbClr val="0A46CC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24" name="Стрелка вниз 23"/>
          <p:cNvSpPr/>
          <p:nvPr/>
        </p:nvSpPr>
        <p:spPr>
          <a:xfrm>
            <a:off x="5868144" y="1175105"/>
            <a:ext cx="648072" cy="793104"/>
          </a:xfrm>
          <a:prstGeom prst="downArrow">
            <a:avLst/>
          </a:prstGeom>
          <a:solidFill>
            <a:srgbClr val="6C97F8"/>
          </a:solidFill>
          <a:ln w="25400" cap="flat" cmpd="sng" algn="ctr">
            <a:solidFill>
              <a:srgbClr val="0A46CC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5373216"/>
            <a:ext cx="5466547" cy="1152128"/>
          </a:xfrm>
          <a:effectLst/>
        </p:spPr>
        <p:txBody>
          <a:bodyPr>
            <a:normAutofit fontScale="90000"/>
          </a:bodyPr>
          <a:lstStyle/>
          <a:p>
            <a:pPr lvl="0" algn="ctr">
              <a:spcBef>
                <a:spcPts val="0"/>
              </a:spcBef>
              <a:defRPr/>
            </a:pPr>
            <a:r>
              <a:rPr lang="ru-RU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Liberation Serif" panose="02020603050405020304" pitchFamily="18" charset="0"/>
              </a:rPr>
              <a:t/>
            </a:r>
            <a:br>
              <a:rPr lang="ru-RU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Liberation Serif" panose="02020603050405020304" pitchFamily="18" charset="0"/>
              </a:rPr>
            </a:br>
            <a:r>
              <a:rPr lang="ru-RU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Liberation Serif" panose="02020603050405020304" pitchFamily="18" charset="0"/>
              </a:rPr>
              <a:t/>
            </a:r>
            <a:br>
              <a:rPr lang="ru-RU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Liberation Serif" panose="02020603050405020304" pitchFamily="18" charset="0"/>
              </a:rPr>
            </a:br>
            <a:r>
              <a:rPr lang="ru-RU" sz="13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План   мероприятий </a:t>
            </a:r>
            <a:r>
              <a:rPr lang="ru-RU" sz="1300" b="1" dirty="0">
                <a:solidFill>
                  <a:srgbClr val="002060"/>
                </a:solidFill>
                <a:latin typeface="Liberation Serif" panose="02020603050405020304" pitchFamily="18" charset="0"/>
              </a:rPr>
              <a:t>Пышминского городского округа  по противодействию </a:t>
            </a:r>
            <a:r>
              <a:rPr lang="ru-RU" sz="13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коррупции </a:t>
            </a:r>
            <a:r>
              <a:rPr lang="ru-RU" sz="1300" b="1" dirty="0">
                <a:solidFill>
                  <a:srgbClr val="002060"/>
                </a:solidFill>
                <a:latin typeface="Liberation Serif" panose="02020603050405020304" pitchFamily="18" charset="0"/>
              </a:rPr>
              <a:t>на 2018 – 2020 </a:t>
            </a:r>
            <a:r>
              <a:rPr lang="ru-RU" sz="13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годы</a:t>
            </a:r>
            <a:r>
              <a:rPr lang="ru-RU" sz="1300" b="1" dirty="0">
                <a:solidFill>
                  <a:srgbClr val="002060"/>
                </a:solidFill>
                <a:latin typeface="Liberation Serif" panose="02020603050405020304" pitchFamily="18" charset="0"/>
              </a:rPr>
              <a:t/>
            </a:r>
            <a:br>
              <a:rPr lang="ru-RU" sz="1300" b="1" dirty="0">
                <a:solidFill>
                  <a:srgbClr val="002060"/>
                </a:solidFill>
                <a:latin typeface="Liberation Serif" panose="02020603050405020304" pitchFamily="18" charset="0"/>
              </a:rPr>
            </a:br>
            <a:r>
              <a:rPr lang="ru-RU" sz="12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/>
            </a:r>
            <a:br>
              <a:rPr lang="ru-RU" sz="12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</a:br>
            <a:r>
              <a:rPr lang="ru-RU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Liberation Serif" panose="02020603050405020304" pitchFamily="18" charset="0"/>
              </a:rPr>
              <a:t>(</a:t>
            </a:r>
            <a:r>
              <a:rPr lang="ru-RU" sz="1200" i="1" cap="none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утвержден </a:t>
            </a:r>
            <a:r>
              <a:rPr lang="ru-RU" sz="1200" i="1" cap="none" dirty="0" smtClean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постановлением администрации  Пышминского городского округа </a:t>
            </a:r>
            <a:r>
              <a:rPr lang="ru-RU" sz="1200" i="1" cap="none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/>
            </a:r>
            <a:br>
              <a:rPr lang="ru-RU" sz="1200" i="1" cap="none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</a:br>
            <a:r>
              <a:rPr lang="ru-RU" sz="1200" i="1" cap="none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от </a:t>
            </a:r>
            <a:r>
              <a:rPr lang="ru-RU" sz="1200" i="1" cap="none" dirty="0" smtClean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07.09.2018  №553)</a:t>
            </a:r>
            <a:r>
              <a:rPr lang="ru-RU" sz="1400" i="1" cap="none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/>
            </a:r>
            <a:br>
              <a:rPr lang="ru-RU" sz="1400" i="1" cap="none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/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</a:br>
            <a:r>
              <a: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Liberation Serif" panose="02020603050405020304" pitchFamily="18" charset="0"/>
              </a:rPr>
              <a:t/>
            </a:r>
            <a:br>
              <a:rPr lang="ru-RU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Liberation Serif" panose="02020603050405020304" pitchFamily="18" charset="0"/>
              </a:rPr>
            </a:br>
            <a:endParaRPr lang="ru-RU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48000" endA="300" endPos="55000" dir="5400000" sy="-90000" algn="bl" rotWithShape="0"/>
              </a:effectLst>
              <a:latin typeface="Liberation Serif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75" y="5229201"/>
            <a:ext cx="738187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6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188640"/>
            <a:ext cx="8686800" cy="792088"/>
          </a:xfrm>
        </p:spPr>
        <p:txBody>
          <a:bodyPr/>
          <a:lstStyle/>
          <a:p>
            <a:pPr algn="ctr"/>
            <a:r>
              <a:rPr lang="ru-RU" sz="2000" b="1" i="1" cap="none" dirty="0" smtClean="0">
                <a:solidFill>
                  <a:schemeClr val="tx1"/>
                </a:solidFill>
                <a:effectLst/>
                <a:latin typeface="Liberation Serif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ПЛАН </a:t>
            </a:r>
            <a:r>
              <a:rPr lang="ru-RU" sz="2000" b="1" i="1" cap="none" dirty="0">
                <a:solidFill>
                  <a:schemeClr val="tx1"/>
                </a:solidFill>
                <a:effectLst/>
                <a:latin typeface="Liberation Serif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МЕРОПРИЯТИЙ </a:t>
            </a:r>
            <a:r>
              <a:rPr lang="ru-RU" sz="2000" b="1" i="1" cap="none" dirty="0" smtClean="0">
                <a:solidFill>
                  <a:schemeClr val="tx1"/>
                </a:solidFill>
                <a:effectLst/>
                <a:latin typeface="Liberation Serif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ПЫШМИНСКОГО ГОРОДСКОГО ОКРУГА ПО </a:t>
            </a:r>
            <a:r>
              <a:rPr lang="ru-RU" sz="2000" b="1" i="1" cap="none" dirty="0">
                <a:solidFill>
                  <a:schemeClr val="tx1"/>
                </a:solidFill>
                <a:effectLst/>
                <a:latin typeface="Liberation Serif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ПРОТИВОДЕЙСТВИЮ КОРРУПЦИИ НА 2018–2020 ГОДЫ</a:t>
            </a:r>
            <a:endParaRPr lang="ru-RU" dirty="0">
              <a:solidFill>
                <a:schemeClr val="tx1"/>
              </a:solidFill>
              <a:latin typeface="Liberation Serif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1124744"/>
            <a:ext cx="288032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Liberation Serif" panose="02020603050405020304" pitchFamily="18" charset="0"/>
              </a:rPr>
              <a:t>Включает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85 </a:t>
            </a:r>
            <a:r>
              <a:rPr lang="ru-RU" b="1" dirty="0">
                <a:solidFill>
                  <a:schemeClr val="tx1"/>
                </a:solidFill>
                <a:latin typeface="Liberation Serif" panose="02020603050405020304" pitchFamily="18" charset="0"/>
              </a:rPr>
              <a:t>мероприятий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932040" y="1124744"/>
            <a:ext cx="360040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prstClr val="black"/>
                </a:solidFill>
                <a:latin typeface="Times New Roman"/>
                <a:ea typeface="Calibri"/>
              </a:rPr>
              <a:t>Включает </a:t>
            </a:r>
          </a:p>
          <a:p>
            <a:pPr lvl="0" algn="ctr"/>
            <a:r>
              <a:rPr lang="ru-RU" b="1" dirty="0" smtClean="0">
                <a:solidFill>
                  <a:prstClr val="black"/>
                </a:solidFill>
                <a:latin typeface="Times New Roman"/>
                <a:ea typeface="Calibri"/>
              </a:rPr>
              <a:t>11 </a:t>
            </a:r>
            <a:r>
              <a:rPr lang="ru-RU" b="1" dirty="0">
                <a:solidFill>
                  <a:prstClr val="black"/>
                </a:solidFill>
                <a:latin typeface="Times New Roman"/>
                <a:ea typeface="Calibri"/>
              </a:rPr>
              <a:t>целевых показателей</a:t>
            </a:r>
            <a:endParaRPr lang="ru-RU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051720" y="2060848"/>
            <a:ext cx="4248472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b="1" dirty="0">
                <a:solidFill>
                  <a:prstClr val="black"/>
                </a:solidFill>
                <a:latin typeface="Times New Roman"/>
                <a:ea typeface="Calibri"/>
              </a:rPr>
              <a:t>по </a:t>
            </a:r>
            <a:r>
              <a:rPr lang="ru-RU" b="1" dirty="0" smtClean="0">
                <a:solidFill>
                  <a:prstClr val="black"/>
                </a:solidFill>
                <a:latin typeface="Times New Roman"/>
                <a:ea typeface="Calibri"/>
              </a:rPr>
              <a:t>16 </a:t>
            </a:r>
            <a:r>
              <a:rPr lang="ru-RU" b="1" dirty="0">
                <a:solidFill>
                  <a:prstClr val="black"/>
                </a:solidFill>
                <a:latin typeface="Times New Roman"/>
                <a:ea typeface="Calibri"/>
              </a:rPr>
              <a:t>направлениям антикоррупционной деятельности</a:t>
            </a:r>
            <a:endParaRPr lang="ru-RU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2924944"/>
            <a:ext cx="8640960" cy="38164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algn="just">
              <a:buFont typeface="Wingdings" pitchFamily="2" charset="2"/>
              <a:buChar char="Ø"/>
            </a:pP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Совершенствование нормативного правового обеспечения деятельности по противодействию коррупции</a:t>
            </a:r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Повышение результативности антикоррупционной экспертизы </a:t>
            </a:r>
            <a:r>
              <a:rPr lang="ru-RU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муниципальных нормативных 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правовых актов </a:t>
            </a:r>
            <a:r>
              <a:rPr lang="ru-RU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Пышминского городского 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округа </a:t>
            </a:r>
            <a:r>
              <a:rPr lang="ru-RU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ru-RU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проектов 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муниципальных нормативных правовых актов Пышминского городского округа</a:t>
            </a:r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ru-RU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Совершенствование </a:t>
            </a: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работы по профилактике коррупционных и иных правонарушений </a:t>
            </a:r>
            <a:endParaRPr lang="ru-RU" sz="12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ru-RU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Повышение качества профессиональной подготовки специалистов в сфере  организации противодействия и  непосредственного противодействия коррупции</a:t>
            </a:r>
            <a:endParaRPr 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ru-RU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Совершенствование системы учета  муниципального имущества и оценки эффективности  его использования</a:t>
            </a:r>
            <a:endParaRPr 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Противодействие коррупции в </a:t>
            </a:r>
            <a:r>
              <a:rPr lang="ru-RU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бюджетной сфере</a:t>
            </a:r>
            <a:endParaRPr 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ru-RU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Совершенствование </a:t>
            </a:r>
            <a:r>
              <a:rPr lang="ru-RU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условий, процедур и механизмов муниципальных закупок</a:t>
            </a:r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ru-RU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Внедрение в деятельность органов местного самоуправления Пышминского городского округа инновационных технологий, повышающих объективность  и обеспечивающих прозрачность при принятии нормативных правовых актов и управленческих решений, а также  обеспечивающих межведомственное электронное взаимодействие и взаимодействие с гражданами и организациями в рамках оказания муниципальных услуг</a:t>
            </a:r>
            <a:endParaRPr 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ru-RU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Устранение необоснованных запретов и ограничений в области экономической  деятельности, повышение доступности и качества предоставления муниципальных услуг</a:t>
            </a:r>
            <a:endParaRPr 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ru-RU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Повышение  результативности  и эффективности  работы с обращениями граждан  и организаций  по фактам коррупции</a:t>
            </a:r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ru-RU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Обеспечение открытости деятельности органов местного самоуправления  Пышминского городского округа, обеспечение  права граждан на доступ к информации о деятельности  органов местного самоуправления в сфере противодействия коррупции</a:t>
            </a:r>
            <a:endParaRPr lang="ru-RU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545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2000">
              <a:schemeClr val="bg1"/>
            </a:gs>
            <a:gs pos="98000">
              <a:srgbClr val="93D5FF"/>
            </a:gs>
            <a:gs pos="87000">
              <a:schemeClr val="accent1">
                <a:tint val="44500"/>
                <a:satMod val="160000"/>
              </a:schemeClr>
            </a:gs>
            <a:gs pos="55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1642771" y="692696"/>
            <a:ext cx="7337425" cy="0"/>
          </a:xfrm>
          <a:prstGeom prst="line">
            <a:avLst/>
          </a:prstGeom>
          <a:ln w="41275" cap="rnd" cmpd="dbl">
            <a:solidFill>
              <a:srgbClr val="0B4E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1555055" y="836712"/>
            <a:ext cx="7337425" cy="0"/>
          </a:xfrm>
          <a:prstGeom prst="line">
            <a:avLst/>
          </a:prstGeom>
          <a:ln w="41275" cap="rnd" cmpd="dbl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1"/>
          <p:cNvSpPr txBox="1">
            <a:spLocks/>
          </p:cNvSpPr>
          <p:nvPr/>
        </p:nvSpPr>
        <p:spPr>
          <a:xfrm>
            <a:off x="611560" y="188913"/>
            <a:ext cx="8532440" cy="43180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b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Проведение антикоррупционной экспертизы</a:t>
            </a:r>
            <a:br>
              <a:rPr lang="ru-RU" b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</a:br>
            <a:r>
              <a:rPr lang="ru-RU" b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/>
            </a:r>
            <a:br>
              <a:rPr lang="ru-RU" b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</a:br>
            <a:endParaRPr lang="ru-RU" b="1" dirty="0">
              <a:ln w="9000" cmpd="sng">
                <a:noFill/>
                <a:prstDash val="solid"/>
              </a:ln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054508" y="3428999"/>
            <a:ext cx="3852936" cy="569647"/>
          </a:xfrm>
          <a:prstGeom prst="roundRect">
            <a:avLst>
              <a:gd name="adj" fmla="val 17927"/>
            </a:avLst>
          </a:prstGeom>
          <a:solidFill>
            <a:srgbClr val="66FFFF"/>
          </a:solidFill>
          <a:ln/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11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НЕЗАВИСИМАЯ АНТИКОРРУПЦИОННАЯ ЭКСПЕРТИЗА</a:t>
            </a:r>
            <a:endParaRPr lang="ru-RU" sz="1100" i="1" dirty="0">
              <a:solidFill>
                <a:srgbClr val="00206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algn="ctr">
              <a:defRPr/>
            </a:pP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FF"/>
              </a:solidFill>
            </a:endParaRPr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 rot="5400000">
            <a:off x="6061305" y="3168567"/>
            <a:ext cx="1584176" cy="4265287"/>
          </a:xfrm>
          <a:prstGeom prst="wedgeRoundRectCallout">
            <a:avLst>
              <a:gd name="adj1" fmla="val -63294"/>
              <a:gd name="adj2" fmla="val 933"/>
              <a:gd name="adj3" fmla="val 16667"/>
            </a:avLst>
          </a:prstGeom>
          <a:solidFill>
            <a:srgbClr val="66FFFF"/>
          </a:solidFill>
          <a:ln>
            <a:solidFill>
              <a:srgbClr val="0A46CC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vert270" anchor="ctr" anchorCtr="1"/>
          <a:lstStyle/>
          <a:p>
            <a:pPr algn="just">
              <a:defRPr/>
            </a:pPr>
            <a:r>
              <a:rPr lang="ru-RU" sz="1100" dirty="0">
                <a:solidFill>
                  <a:prstClr val="black"/>
                </a:solidFill>
                <a:latin typeface="Liberation Serif" panose="02020603050405020304" pitchFamily="18" charset="0"/>
                <a:ea typeface="Times New Roman" panose="02020603050405020304" pitchFamily="18" charset="0"/>
                <a:cs typeface="Times New Roman" pitchFamily="18" charset="0"/>
              </a:rPr>
              <a:t>В органы местного самоуправления </a:t>
            </a:r>
            <a:r>
              <a:rPr lang="ru-RU" sz="1100" dirty="0" smtClean="0">
                <a:solidFill>
                  <a:prstClr val="black"/>
                </a:solidFill>
                <a:latin typeface="Liberation Serif" panose="02020603050405020304" pitchFamily="18" charset="0"/>
                <a:ea typeface="Times New Roman" panose="02020603050405020304" pitchFamily="18" charset="0"/>
                <a:cs typeface="Times New Roman" pitchFamily="18" charset="0"/>
              </a:rPr>
              <a:t>Пышминского городского округа  за </a:t>
            </a:r>
            <a:r>
              <a:rPr lang="ru-RU" sz="1100" dirty="0">
                <a:solidFill>
                  <a:prstClr val="black"/>
                </a:solidFill>
                <a:latin typeface="Liberation Serif" panose="02020603050405020304" pitchFamily="18" charset="0"/>
                <a:ea typeface="Times New Roman" panose="02020603050405020304" pitchFamily="18" charset="0"/>
                <a:cs typeface="Times New Roman" pitchFamily="18" charset="0"/>
              </a:rPr>
              <a:t>период с 1 января 2019 года по 26 декабря 2019 года заключения по итогам независимой антикоррупционной экспертизы правовых актов и их проектов не поступали.</a:t>
            </a:r>
            <a:endParaRPr lang="ru-RU" sz="1100" b="1" dirty="0">
              <a:solidFill>
                <a:srgbClr val="00206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55576" y="764704"/>
            <a:ext cx="7776864" cy="864096"/>
          </a:xfrm>
          <a:prstGeom prst="roundRect">
            <a:avLst>
              <a:gd name="adj" fmla="val 2911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lvl="0" algn="just">
              <a:defRPr/>
            </a:pPr>
            <a:r>
              <a:rPr lang="ru-RU" sz="1100" b="1" dirty="0">
                <a:solidFill>
                  <a:srgbClr val="00206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В рамках реализации предусмотренных планом противодействия коррупции  на территории Пышминского городского округа мероприятий нормативно-правового и организационного обеспечения антикоррупционной деятельности в отчетном периоде проведена работа по совершенствованию нормативной базы в области противодействия коррупции, приведению ее в соответствие федеральному законодательству.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83568" y="2060848"/>
            <a:ext cx="7560839" cy="1080120"/>
          </a:xfrm>
          <a:prstGeom prst="roundRect">
            <a:avLst/>
          </a:prstGeom>
          <a:solidFill>
            <a:srgbClr val="AACBFC"/>
          </a:solidFill>
          <a:effectLst>
            <a:glow rad="139700">
              <a:schemeClr val="accent5">
                <a:satMod val="175000"/>
                <a:alpha val="40000"/>
              </a:schemeClr>
            </a:glow>
            <a:outerShdw blurRad="57150" dist="38100" dir="5400000" algn="ctr" rotWithShape="0">
              <a:schemeClr val="accent4">
                <a:shade val="9000"/>
                <a:satMod val="105000"/>
                <a:alpha val="48000"/>
              </a:scheme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lvl="0" algn="just">
              <a:defRPr/>
            </a:pPr>
            <a:r>
              <a:rPr lang="ru-RU" sz="1100" b="1" dirty="0">
                <a:solidFill>
                  <a:srgbClr val="00206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Антикоррупционная экспертиза нормативных правовых актов (проектов нормативных правовых актов) в рамках реализации полномочий, установленных Федеральным законом от 17 июля 2009 года № 172-ФЗ «Об антикоррупционной экспертизе нормативных правовых актов и проектов нормативных правовых актов», проводится прокуратурой Пышминского района,  главным управлением Министерства юстиции Российской Федерации по Свердловской области, органами местного самоуправления Пышминского городского округа.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 flipV="1">
            <a:off x="5508104" y="6453335"/>
            <a:ext cx="4355976" cy="45719"/>
          </a:xfrm>
          <a:prstGeom prst="roundRect">
            <a:avLst/>
          </a:prstGeom>
          <a:solidFill>
            <a:srgbClr val="AACBFC"/>
          </a:solidFill>
          <a:effectLst>
            <a:glow rad="139700">
              <a:schemeClr val="accent5">
                <a:satMod val="175000"/>
                <a:alpha val="40000"/>
              </a:schemeClr>
            </a:glow>
            <a:outerShdw blurRad="57150" dist="38100" dir="5400000" algn="ctr" rotWithShape="0">
              <a:schemeClr val="accent4">
                <a:shade val="9000"/>
                <a:satMod val="105000"/>
                <a:alpha val="48000"/>
              </a:scheme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200" b="1" i="1" dirty="0">
              <a:solidFill>
                <a:srgbClr val="00206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18" name="Скругленная прямоугольная выноска 17"/>
          <p:cNvSpPr/>
          <p:nvPr/>
        </p:nvSpPr>
        <p:spPr>
          <a:xfrm rot="5400000">
            <a:off x="1402045" y="2776114"/>
            <a:ext cx="1731398" cy="4176464"/>
          </a:xfrm>
          <a:prstGeom prst="wedgeRoundRectCallout">
            <a:avLst>
              <a:gd name="adj1" fmla="val -86129"/>
              <a:gd name="adj2" fmla="val 975"/>
              <a:gd name="adj3" fmla="val 16667"/>
            </a:avLst>
          </a:prstGeom>
          <a:solidFill>
            <a:srgbClr val="99CCF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anchor="ctr" anchorCtr="1"/>
          <a:lstStyle/>
          <a:p>
            <a:pPr algn="ctr">
              <a:defRPr/>
            </a:pPr>
            <a:r>
              <a:rPr lang="ru-RU" sz="1100" b="1" dirty="0">
                <a:solidFill>
                  <a:srgbClr val="00206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В целях обеспечения </a:t>
            </a:r>
            <a:r>
              <a:rPr lang="ru-RU" sz="1100" dirty="0">
                <a:solidFill>
                  <a:srgbClr val="00206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возможности общественного обсуждения и проведения независимой </a:t>
            </a:r>
            <a:r>
              <a:rPr lang="ru-RU" sz="1100" b="1" dirty="0">
                <a:solidFill>
                  <a:srgbClr val="00206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антикоррупционной экспертизы проектов нормативных правовых актов, разработчиками которых являются органы местного самоуправления Пышминского городского округа, на официальном сайте Пышминского городского округа  создан раздел  «Общественное обсуждение».</a:t>
            </a:r>
            <a:endParaRPr lang="ru-RU" dirty="0"/>
          </a:p>
        </p:txBody>
      </p:sp>
      <p:sp>
        <p:nvSpPr>
          <p:cNvPr id="23" name="Стрелка вниз 22"/>
          <p:cNvSpPr/>
          <p:nvPr/>
        </p:nvSpPr>
        <p:spPr>
          <a:xfrm>
            <a:off x="8154905" y="1628800"/>
            <a:ext cx="504056" cy="504056"/>
          </a:xfrm>
          <a:prstGeom prst="downArrow">
            <a:avLst/>
          </a:prstGeom>
          <a:solidFill>
            <a:srgbClr val="94B4FA"/>
          </a:solidFill>
          <a:ln>
            <a:solidFill>
              <a:srgbClr val="0B4EE3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0B4EE3"/>
                </a:solidFill>
              </a:ln>
            </a:endParaRPr>
          </a:p>
        </p:txBody>
      </p:sp>
      <p:sp>
        <p:nvSpPr>
          <p:cNvPr id="24" name="Стрелка вниз 23"/>
          <p:cNvSpPr/>
          <p:nvPr/>
        </p:nvSpPr>
        <p:spPr>
          <a:xfrm>
            <a:off x="8532440" y="3801812"/>
            <a:ext cx="504056" cy="504056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 dirty="0">
              <a:ln>
                <a:solidFill>
                  <a:srgbClr val="0B4EE3"/>
                </a:solidFill>
              </a:ln>
            </a:endParaRPr>
          </a:p>
        </p:txBody>
      </p:sp>
      <p:sp>
        <p:nvSpPr>
          <p:cNvPr id="25" name="Стрелка вниз 24"/>
          <p:cNvSpPr/>
          <p:nvPr/>
        </p:nvSpPr>
        <p:spPr>
          <a:xfrm>
            <a:off x="2771800" y="3303291"/>
            <a:ext cx="504056" cy="504056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0B4EE3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93824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Прямоугольник 6"/>
          <p:cNvSpPr>
            <a:spLocks noChangeArrowheads="1"/>
          </p:cNvSpPr>
          <p:nvPr/>
        </p:nvSpPr>
        <p:spPr bwMode="auto">
          <a:xfrm>
            <a:off x="784225" y="1844675"/>
            <a:ext cx="8085138" cy="15716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i="1" dirty="0">
                <a:solidFill>
                  <a:srgbClr val="0000FF"/>
                </a:solidFill>
                <a:ea typeface="Calibri" pitchFamily="34" charset="0"/>
                <a:cs typeface="Times New Roman" pitchFamily="18" charset="0"/>
              </a:rPr>
              <a:t> </a:t>
            </a:r>
            <a:endParaRPr lang="ru-RU" sz="1400" dirty="0">
              <a:solidFill>
                <a:srgbClr val="0000FF"/>
              </a:solidFill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 algn="ctr" eaLnBrk="0" fontAlgn="base" hangingPunct="0">
              <a:lnSpc>
                <a:spcPct val="115000"/>
              </a:lnSpc>
              <a:spcBef>
                <a:spcPct val="0"/>
              </a:spcBef>
              <a:defRPr/>
            </a:pPr>
            <a:r>
              <a:rPr lang="ru-RU" sz="2000" b="1" i="1" dirty="0">
                <a:solidFill>
                  <a:srgbClr val="0000FF"/>
                </a:solidFill>
                <a:ea typeface="Calibri" pitchFamily="34" charset="0"/>
                <a:cs typeface="Times New Roman" pitchFamily="18" charset="0"/>
              </a:rPr>
              <a:t> </a:t>
            </a:r>
          </a:p>
          <a:p>
            <a:pPr indent="-114935" algn="ctr" eaLnBrk="0" fontAlgn="base" hangingPunct="0">
              <a:lnSpc>
                <a:spcPct val="115000"/>
              </a:lnSpc>
              <a:spcBef>
                <a:spcPct val="0"/>
              </a:spcBef>
              <a:defRPr/>
            </a:pPr>
            <a:r>
              <a:rPr lang="ru-RU" sz="2000" i="1" dirty="0">
                <a:solidFill>
                  <a:srgbClr val="000000"/>
                </a:solidFill>
                <a:ea typeface="Calibri"/>
                <a:cs typeface="Times New Roman"/>
              </a:rPr>
              <a:t> </a:t>
            </a:r>
            <a:endParaRPr lang="ru-RU" sz="1600" dirty="0">
              <a:solidFill>
                <a:srgbClr val="000000"/>
              </a:solidFill>
              <a:latin typeface="Calibri"/>
              <a:ea typeface="Times New Roman"/>
              <a:cs typeface="Times New Roman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000" dirty="0">
              <a:solidFill>
                <a:srgbClr val="0000FF"/>
              </a:solidFill>
              <a:ea typeface="Calibri" pitchFamily="34" charset="0"/>
              <a:cs typeface="Times New Roman" pitchFamily="18" charset="0"/>
            </a:endParaRPr>
          </a:p>
          <a:p>
            <a:pPr algn="ctr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i="1" dirty="0">
                <a:solidFill>
                  <a:srgbClr val="0000FF"/>
                </a:solidFill>
                <a:ea typeface="Calibri" pitchFamily="34" charset="0"/>
                <a:cs typeface="Times New Roman" pitchFamily="18" charset="0"/>
              </a:rPr>
              <a:t> </a:t>
            </a:r>
            <a:endParaRPr lang="ru-RU" sz="1400" dirty="0">
              <a:solidFill>
                <a:srgbClr val="0000FF"/>
              </a:solidFill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1692275" y="868363"/>
            <a:ext cx="7337425" cy="0"/>
          </a:xfrm>
          <a:prstGeom prst="line">
            <a:avLst/>
          </a:prstGeom>
          <a:ln w="41275" cap="rnd" cmpd="dbl">
            <a:solidFill>
              <a:srgbClr val="0B4E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1920875" y="4429125"/>
            <a:ext cx="7086600" cy="3397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692275" y="765175"/>
            <a:ext cx="7337425" cy="0"/>
          </a:xfrm>
          <a:prstGeom prst="line">
            <a:avLst/>
          </a:prstGeom>
          <a:ln w="41275" cap="rnd" cmpd="dbl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Заголовок 1"/>
          <p:cNvSpPr txBox="1">
            <a:spLocks/>
          </p:cNvSpPr>
          <p:nvPr/>
        </p:nvSpPr>
        <p:spPr>
          <a:xfrm>
            <a:off x="971550" y="193675"/>
            <a:ext cx="7772400" cy="576263"/>
          </a:xfrm>
          <a:prstGeom prst="rect">
            <a:avLst/>
          </a:prstGeo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НЕЗАВИСИМАЯ АНТИКОРРУПЦИОННАЯ ЭКСПЕРТИЗА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НОРМАТИВНЫХ ПРАВОВЫХ АКТОВ И ИХ ПРОЕКТОВ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1600" b="1" dirty="0">
              <a:ln w="9000" cmpd="sng">
                <a:noFill/>
                <a:prstDash val="solid"/>
              </a:ln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645192" y="2852936"/>
            <a:ext cx="3312368" cy="889273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00CC9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НЕЗАВИСИМЫЕ ЭКСПЕРТЫ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915816" y="986300"/>
            <a:ext cx="4104456" cy="720080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00CC9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ОРГАНЫ МЕСТНОГО САМОУПРАВЛЕНИЯ</a:t>
            </a:r>
          </a:p>
        </p:txBody>
      </p:sp>
      <p:sp>
        <p:nvSpPr>
          <p:cNvPr id="22" name="Штриховая стрелка вправо 21"/>
          <p:cNvSpPr/>
          <p:nvPr/>
        </p:nvSpPr>
        <p:spPr>
          <a:xfrm rot="7373225">
            <a:off x="6311573" y="1581952"/>
            <a:ext cx="1562828" cy="1392146"/>
          </a:xfrm>
          <a:prstGeom prst="striped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Уведомления</a:t>
            </a:r>
            <a:endParaRPr lang="ru-RU" sz="1400" dirty="0">
              <a:solidFill>
                <a:srgbClr val="00000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803022" y="4451338"/>
            <a:ext cx="2955430" cy="164195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t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dirty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Углинских  И.В.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dirty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Чуприянов В.Н.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dirty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Жилин И.А.  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dirty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Плетников В.С.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dirty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Осинский М.В. </a:t>
            </a:r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0825" y="3933825"/>
            <a:ext cx="2592388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256444" y="3551238"/>
            <a:ext cx="2392179" cy="1800200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1600" dirty="0">
              <a:solidFill>
                <a:srgbClr val="000000"/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25" name="Штриховая стрелка вправо 24"/>
          <p:cNvSpPr/>
          <p:nvPr/>
        </p:nvSpPr>
        <p:spPr>
          <a:xfrm rot="5400000">
            <a:off x="5502687" y="2201031"/>
            <a:ext cx="409575" cy="563563"/>
          </a:xfrm>
          <a:prstGeom prst="stripedRightArrow">
            <a:avLst/>
          </a:prstGeom>
          <a:solidFill>
            <a:schemeClr val="accent5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51034" y="3742209"/>
            <a:ext cx="2392179" cy="1800200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1600" dirty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24785" y="3933180"/>
            <a:ext cx="2479063" cy="1846908"/>
          </a:xfrm>
          <a:prstGeom prst="round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1600" dirty="0" smtClean="0">
              <a:solidFill>
                <a:srgbClr val="000000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dirty="0" smtClean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2014 год – </a:t>
            </a:r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0</a:t>
            </a:r>
            <a:r>
              <a:rPr lang="ru-RU" sz="1400" dirty="0" smtClean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заключений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dirty="0" smtClean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2015 год – </a:t>
            </a:r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0</a:t>
            </a:r>
            <a:r>
              <a:rPr lang="ru-RU" sz="1400" dirty="0" smtClean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заключений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dirty="0" smtClean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2016 год – </a:t>
            </a:r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0 </a:t>
            </a:r>
            <a:r>
              <a:rPr lang="ru-RU" sz="1400" dirty="0" smtClean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заключений</a:t>
            </a:r>
            <a:endParaRPr lang="en-US" sz="1400" dirty="0" smtClean="0">
              <a:solidFill>
                <a:srgbClr val="00000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dirty="0" smtClean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2017 год – </a:t>
            </a:r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4</a:t>
            </a:r>
            <a:r>
              <a:rPr lang="ru-RU" sz="1400" dirty="0" smtClean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заключения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dirty="0" smtClean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2018 год – </a:t>
            </a:r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</a:t>
            </a:r>
            <a:r>
              <a:rPr lang="ru-RU" sz="1400" dirty="0" smtClean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заключения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dirty="0" smtClean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2019 </a:t>
            </a:r>
            <a:r>
              <a:rPr lang="ru-RU" sz="1400" dirty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год </a:t>
            </a:r>
            <a:r>
              <a:rPr lang="ru-RU" sz="1400" dirty="0" smtClean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–  </a:t>
            </a:r>
            <a:r>
              <a:rPr lang="ru-RU" sz="1400" b="1" dirty="0" smtClean="0">
                <a:solidFill>
                  <a:srgbClr val="FF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0</a:t>
            </a:r>
            <a:r>
              <a:rPr lang="ru-RU" sz="1400" dirty="0" smtClean="0">
                <a:solidFill>
                  <a:srgbClr val="000000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заключений</a:t>
            </a:r>
            <a:endParaRPr lang="ru-RU" sz="1400" dirty="0">
              <a:solidFill>
                <a:srgbClr val="00000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1600" dirty="0">
              <a:solidFill>
                <a:srgbClr val="000000"/>
              </a:solidFill>
            </a:endParaRPr>
          </a:p>
        </p:txBody>
      </p:sp>
      <p:pic>
        <p:nvPicPr>
          <p:cNvPr id="46116" name="Picture 38" descr="https://estalsch15.edumsko.ru/uploads/2200/2191/section/152025/Kartinka/document-translation20.jpg?15367234277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988" y="4237038"/>
            <a:ext cx="2155825" cy="1477962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25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04056"/>
          </a:xfrm>
        </p:spPr>
        <p:txBody>
          <a:bodyPr>
            <a:normAutofit fontScale="90000"/>
          </a:bodyPr>
          <a:lstStyle/>
          <a:p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/>
            </a:r>
            <a:b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</a:b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КОМИССИИ :</a:t>
            </a:r>
            <a: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endParaRPr lang="ru-RU" sz="1800" b="1" dirty="0">
              <a:solidFill>
                <a:schemeClr val="tx1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82582" y="908720"/>
            <a:ext cx="5620119" cy="1080120"/>
          </a:xfrm>
          <a:prstGeom prst="roundRect">
            <a:avLst/>
          </a:prstGeom>
          <a:solidFill>
            <a:srgbClr val="FFCC66"/>
          </a:solidFill>
          <a:ln>
            <a:solidFill>
              <a:srgbClr val="FFCC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kern="0" dirty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КОМИССИЯ ПО КООРДИНАЦИИ РАБОТЫ ПО ПРОТИВОДЕЙСТВИЮ КОРРУПЦИИ В СВЕРДЛОВСКОЙ ОБЛАСТИ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2264" y="2304192"/>
            <a:ext cx="5112607" cy="1916896"/>
          </a:xfrm>
          <a:prstGeom prst="roundRect">
            <a:avLst/>
          </a:prstGeom>
          <a:solidFill>
            <a:srgbClr val="00B0F0"/>
          </a:solidFill>
          <a:ln w="9525" cap="flat" cmpd="sng" algn="ctr">
            <a:solidFill>
              <a:srgbClr val="00B0F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txBody>
          <a:bodyPr anchor="ctr"/>
          <a:lstStyle/>
          <a:p>
            <a:pPr algn="just"/>
            <a:r>
              <a:rPr lang="ru-RU" sz="1400" dirty="0">
                <a:latin typeface="Liberation Serif" panose="02020603050405020304" pitchFamily="18" charset="0"/>
                <a:ea typeface="Times New Roman" panose="02020603050405020304" pitchFamily="18" charset="0"/>
                <a:cs typeface="Times New Roman" pitchFamily="18" charset="0"/>
              </a:rPr>
              <a:t>Создана постановлением администрации Пышминского городского округа от 18.01.2016 № 08 «О преобразовании комиссии по противодействию коррупции в Пышминском городском округе по координации работы по противодействию коррупции в Пышминском городском округе и об утверждении состава комиссии по координации работы по противодействию коррупции в Пышминском городском округе». 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580112" y="2150425"/>
            <a:ext cx="3446166" cy="1206567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/>
            <a:r>
              <a:rPr lang="ru-RU" sz="1400" dirty="0">
                <a:latin typeface="Liberation Serif" panose="02020603050405020304" pitchFamily="18" charset="0"/>
                <a:cs typeface="Times New Roman" pitchFamily="18" charset="0"/>
              </a:rPr>
              <a:t>Положение о комиссии утверждено постановлением администрации  Пышминского городского округа от 01.02.2016 № 35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72140" y="4512955"/>
            <a:ext cx="2169415" cy="2203507"/>
          </a:xfrm>
          <a:prstGeom prst="roundRect">
            <a:avLst/>
          </a:prstGeom>
          <a:solidFill>
            <a:srgbClr val="FFCC66"/>
          </a:solidFill>
          <a:ln>
            <a:solidFill>
              <a:srgbClr val="FFCC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kern="0" dirty="0" smtClean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КОМИССИЯ </a:t>
            </a:r>
            <a:br>
              <a:rPr lang="ru-RU" sz="1000" b="1" kern="0" dirty="0" smtClean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b="1" kern="0" dirty="0" smtClean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СОБЛЮДЕНИЮ ТРЕБОВАНИЙ </a:t>
            </a:r>
            <a:br>
              <a:rPr lang="ru-RU" sz="1000" b="1" kern="0" dirty="0" smtClean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b="1" kern="0" dirty="0" smtClean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СЛУЖЕБНОМУ ПОВЕДЕНИЮ </a:t>
            </a:r>
            <a:br>
              <a:rPr lang="ru-RU" sz="1000" b="1" kern="0" dirty="0" smtClean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b="1" kern="0" dirty="0" smtClean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УРЕГУЛИРОВАНИЮ КОНФЛИКТА ИНТЕРЕСОВ </a:t>
            </a:r>
            <a:br>
              <a:rPr lang="ru-RU" sz="1000" b="1" kern="0" dirty="0" smtClean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b="1" kern="0" dirty="0" smtClean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 АДМИНИСТРАЦИИ ПЫШМИНСКОГО ГОРОДСКОГО ОКРУГА</a:t>
            </a:r>
            <a:endParaRPr lang="ru-RU" sz="1000" b="1" kern="0" dirty="0">
              <a:solidFill>
                <a:srgbClr val="2E40C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699792" y="4660835"/>
            <a:ext cx="2153861" cy="2133988"/>
          </a:xfrm>
          <a:prstGeom prst="roundRect">
            <a:avLst/>
          </a:prstGeom>
          <a:solidFill>
            <a:srgbClr val="FFCC66"/>
          </a:solidFill>
          <a:ln>
            <a:solidFill>
              <a:srgbClr val="FFCC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000" b="1" kern="0" dirty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КОМИССИЯ </a:t>
            </a:r>
            <a:br>
              <a:rPr lang="ru-RU" sz="1000" b="1" kern="0" dirty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b="1" kern="0" dirty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СОБЛЮДЕНИЮ ТРЕБОВАНИЙ </a:t>
            </a:r>
            <a:br>
              <a:rPr lang="ru-RU" sz="1000" b="1" kern="0" dirty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b="1" kern="0" dirty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СЛУЖЕБНОМУ ПОВЕДЕНИЮ </a:t>
            </a:r>
            <a:br>
              <a:rPr lang="ru-RU" sz="1000" b="1" kern="0" dirty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000" b="1" kern="0" dirty="0" smtClean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РУКОВОДИТЕЛЕЙ МУНИЦИПАЛЬНЫХ УЧРЕЖДЕНИЙ И ПРЕДПРИЯТИЙ ПЫШМИНСКОГО ГОРОДСКОГО ОКРУГА</a:t>
            </a:r>
            <a:endParaRPr lang="ru-RU" sz="1000" b="1" kern="0" dirty="0">
              <a:solidFill>
                <a:srgbClr val="2E40C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821301" y="3429000"/>
            <a:ext cx="3186577" cy="1716467"/>
          </a:xfrm>
          <a:prstGeom prst="roundRect">
            <a:avLst/>
          </a:prstGeom>
          <a:gradFill rotWithShape="1">
            <a:gsLst>
              <a:gs pos="0">
                <a:srgbClr val="AAE2CA">
                  <a:tint val="50000"/>
                  <a:satMod val="300000"/>
                </a:srgbClr>
              </a:gs>
              <a:gs pos="35000">
                <a:srgbClr val="AAE2CA">
                  <a:tint val="37000"/>
                  <a:satMod val="300000"/>
                </a:srgbClr>
              </a:gs>
              <a:gs pos="100000">
                <a:srgbClr val="AAE2C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AAE2C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txBody>
          <a:bodyPr anchor="ctr"/>
          <a:lstStyle/>
          <a:p>
            <a:pPr algn="ctr">
              <a:defRPr/>
            </a:pPr>
            <a:r>
              <a:rPr lang="ru-RU" sz="1200" b="1" kern="0" dirty="0">
                <a:solidFill>
                  <a:srgbClr val="00CC9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ОРГАНЫ МЕСТНОГО </a:t>
            </a:r>
            <a:r>
              <a:rPr lang="ru-RU" sz="1200" b="1" kern="0" dirty="0" smtClean="0">
                <a:solidFill>
                  <a:srgbClr val="00CC9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САМОУПРАВЛЕНИЯ</a:t>
            </a:r>
          </a:p>
          <a:p>
            <a:pPr marL="228600" indent="-228600" algn="ctr">
              <a:buAutoNum type="arabicPeriod"/>
              <a:defRPr/>
            </a:pPr>
            <a:r>
              <a:rPr lang="ru-RU" sz="1200" b="1" kern="0" dirty="0" smtClean="0">
                <a:solidFill>
                  <a:srgbClr val="00CC9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Администрация Пышминского городского округа</a:t>
            </a:r>
          </a:p>
          <a:p>
            <a:pPr marL="228600" indent="-228600" algn="ctr">
              <a:buAutoNum type="arabicPeriod"/>
              <a:defRPr/>
            </a:pPr>
            <a:r>
              <a:rPr lang="ru-RU" sz="1200" b="1" kern="0" dirty="0" smtClean="0">
                <a:solidFill>
                  <a:srgbClr val="00CC9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Дума Пышминского городского округа</a:t>
            </a:r>
          </a:p>
          <a:p>
            <a:pPr marL="228600" indent="-228600" algn="ctr">
              <a:buAutoNum type="arabicPeriod"/>
              <a:defRPr/>
            </a:pPr>
            <a:r>
              <a:rPr lang="ru-RU" sz="1200" b="1" kern="0" dirty="0" smtClean="0">
                <a:solidFill>
                  <a:srgbClr val="00CC9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</a:rPr>
              <a:t>Счетная палата Пышминского городского округа</a:t>
            </a:r>
            <a:endParaRPr lang="ru-RU" sz="1200" b="1" kern="0" dirty="0">
              <a:solidFill>
                <a:srgbClr val="00CC99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354872" y="5271165"/>
            <a:ext cx="3164772" cy="1445298"/>
          </a:xfrm>
          <a:prstGeom prst="roundRect">
            <a:avLst/>
          </a:prstGeom>
          <a:solidFill>
            <a:srgbClr val="FFCC66"/>
          </a:solidFill>
          <a:ln>
            <a:solidFill>
              <a:srgbClr val="FFCC66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 b="1" kern="0" dirty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КОМИССИИ ПО СОБЛЮДЕНИЮ ТРЕБОВАНИЙ К СЛУЖЕБНОМУ ПОВЕДЕНИЮ СЛУЖАЩИХ </a:t>
            </a:r>
            <a:br>
              <a:rPr lang="ru-RU" sz="1100" b="1" kern="0" dirty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100" b="1" kern="0" dirty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УРЕГУЛИРОВАНИЮ КОНФЛИКТА </a:t>
            </a:r>
            <a:r>
              <a:rPr lang="ru-RU" sz="1100" b="1" kern="0" dirty="0" smtClean="0">
                <a:solidFill>
                  <a:srgbClr val="2E40C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ИНТЕРЕСОВ ДУМЫ ПЫШМИНСКОГО ГОРОДСКОГО ОКРУГА  И СЧЕТНОЙ ПАЛАТЫ  ПЫШМИНСКОГО ГОРОДСКОГО ОКРУГА</a:t>
            </a:r>
            <a:endParaRPr lang="ru-RU" sz="1100" b="1" kern="0" dirty="0">
              <a:solidFill>
                <a:srgbClr val="2E40C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Выгнутая вправо стрелка 14"/>
          <p:cNvSpPr/>
          <p:nvPr/>
        </p:nvSpPr>
        <p:spPr>
          <a:xfrm rot="1826833">
            <a:off x="8299337" y="5360328"/>
            <a:ext cx="777875" cy="1565275"/>
          </a:xfrm>
          <a:prstGeom prst="curvedLef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Стрелка вниз 15"/>
          <p:cNvSpPr/>
          <p:nvPr/>
        </p:nvSpPr>
        <p:spPr>
          <a:xfrm>
            <a:off x="1475656" y="1960536"/>
            <a:ext cx="446098" cy="379777"/>
          </a:xfrm>
          <a:prstGeom prst="downArrow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kern="0">
              <a:solidFill>
                <a:srgbClr val="FFFFFF"/>
              </a:solidFill>
              <a:latin typeface="Times New Roman"/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6591431" y="1924415"/>
            <a:ext cx="446098" cy="379777"/>
          </a:xfrm>
          <a:prstGeom prst="downArrow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kern="0">
              <a:solidFill>
                <a:srgbClr val="FFFFFF"/>
              </a:solidFill>
              <a:latin typeface="Times New Roman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1147" y="151391"/>
            <a:ext cx="14287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трелка влево 2"/>
          <p:cNvSpPr/>
          <p:nvPr/>
        </p:nvSpPr>
        <p:spPr>
          <a:xfrm rot="20120881">
            <a:off x="4628486" y="4270637"/>
            <a:ext cx="978408" cy="484632"/>
          </a:xfrm>
          <a:prstGeom prst="lef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9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click.wav"/>
          </p:stSnd>
        </p:sndAc>
      </p:transition>
    </mc:Choice>
    <mc:Fallback xmlns="">
      <p:transition spd="slow">
        <p:sndAc>
          <p:stSnd>
            <p:snd r:embed="rId5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Прямоугольник 6"/>
          <p:cNvSpPr>
            <a:spLocks noChangeArrowheads="1"/>
          </p:cNvSpPr>
          <p:nvPr/>
        </p:nvSpPr>
        <p:spPr bwMode="auto">
          <a:xfrm>
            <a:off x="812830" y="1844674"/>
            <a:ext cx="8085138" cy="15716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i="1" dirty="0">
                <a:solidFill>
                  <a:srgbClr val="0000FF"/>
                </a:solidFill>
                <a:ea typeface="Calibri" pitchFamily="34" charset="0"/>
                <a:cs typeface="Times New Roman" pitchFamily="18" charset="0"/>
              </a:rPr>
              <a:t> </a:t>
            </a:r>
            <a:endParaRPr lang="ru-RU" sz="1400" dirty="0">
              <a:solidFill>
                <a:srgbClr val="0000FF"/>
              </a:solidFill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 algn="ctr" eaLnBrk="0" fontAlgn="base" hangingPunct="0">
              <a:lnSpc>
                <a:spcPct val="115000"/>
              </a:lnSpc>
              <a:spcBef>
                <a:spcPct val="0"/>
              </a:spcBef>
              <a:defRPr/>
            </a:pPr>
            <a:r>
              <a:rPr lang="ru-RU" sz="2000" b="1" i="1" dirty="0">
                <a:solidFill>
                  <a:srgbClr val="0000FF"/>
                </a:solidFill>
                <a:ea typeface="Calibri" pitchFamily="34" charset="0"/>
                <a:cs typeface="Times New Roman" pitchFamily="18" charset="0"/>
              </a:rPr>
              <a:t> </a:t>
            </a:r>
          </a:p>
          <a:p>
            <a:pPr indent="-114935" algn="ctr" eaLnBrk="0" fontAlgn="base" hangingPunct="0">
              <a:lnSpc>
                <a:spcPct val="115000"/>
              </a:lnSpc>
              <a:spcBef>
                <a:spcPct val="0"/>
              </a:spcBef>
              <a:defRPr/>
            </a:pPr>
            <a:r>
              <a:rPr lang="ru-RU" sz="2000" i="1" dirty="0">
                <a:solidFill>
                  <a:srgbClr val="000000"/>
                </a:solidFill>
                <a:ea typeface="Calibri"/>
                <a:cs typeface="Times New Roman"/>
              </a:rPr>
              <a:t> </a:t>
            </a:r>
            <a:endParaRPr lang="ru-RU" sz="1600" dirty="0">
              <a:solidFill>
                <a:srgbClr val="000000"/>
              </a:solidFill>
              <a:latin typeface="Calibri"/>
              <a:ea typeface="Times New Roman"/>
              <a:cs typeface="Times New Roman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000" dirty="0">
              <a:solidFill>
                <a:srgbClr val="0000FF"/>
              </a:solidFill>
              <a:ea typeface="Calibri" pitchFamily="34" charset="0"/>
              <a:cs typeface="Times New Roman" pitchFamily="18" charset="0"/>
            </a:endParaRPr>
          </a:p>
          <a:p>
            <a:pPr algn="ctr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i="1" dirty="0">
                <a:solidFill>
                  <a:srgbClr val="0000FF"/>
                </a:solidFill>
                <a:ea typeface="Calibri" pitchFamily="34" charset="0"/>
                <a:cs typeface="Times New Roman" pitchFamily="18" charset="0"/>
              </a:rPr>
              <a:t> </a:t>
            </a:r>
            <a:endParaRPr lang="ru-RU" sz="1400" dirty="0">
              <a:solidFill>
                <a:srgbClr val="0000FF"/>
              </a:solidFill>
              <a:latin typeface="Arial" charset="0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969199" y="1006689"/>
            <a:ext cx="7337425" cy="0"/>
          </a:xfrm>
          <a:prstGeom prst="line">
            <a:avLst/>
          </a:prstGeom>
          <a:ln w="41275" cap="rnd" cmpd="dbl">
            <a:solidFill>
              <a:srgbClr val="0B4E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1920875" y="4429125"/>
            <a:ext cx="7086600" cy="3397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1114890" y="724635"/>
            <a:ext cx="7337425" cy="0"/>
          </a:xfrm>
          <a:prstGeom prst="line">
            <a:avLst/>
          </a:prstGeom>
          <a:ln w="41275" cap="rnd" cmpd="dbl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Заголовок 1"/>
          <p:cNvSpPr txBox="1">
            <a:spLocks/>
          </p:cNvSpPr>
          <p:nvPr/>
        </p:nvSpPr>
        <p:spPr>
          <a:xfrm>
            <a:off x="969199" y="46943"/>
            <a:ext cx="7772400" cy="738895"/>
          </a:xfrm>
          <a:prstGeom prst="rect">
            <a:avLst/>
          </a:prstGeom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ВОПРОСЫ, РАССМОТРЕННЫЕ В 2019 ГОДУ КОМИССИЕЙ ПО КООРДИНАЦИИ РАБОТЫ ПО ПРОТИВОДЕЙСТВИЮ КОРРУПЦИИ </a:t>
            </a:r>
            <a:r>
              <a:rPr lang="ru-RU" sz="1400" b="1" dirty="0" smtClean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В ПЫШМИНСКОМ ГОРОДСКОМ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ОКРУГЕ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1400" b="1" dirty="0">
              <a:ln w="9000" cmpd="sng">
                <a:noFill/>
                <a:prstDash val="solid"/>
              </a:ln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1400" b="1" dirty="0" smtClean="0">
              <a:ln w="9000" cmpd="sng">
                <a:noFill/>
                <a:prstDash val="solid"/>
              </a:ln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1400" b="1" dirty="0">
              <a:ln w="9000" cmpd="sng">
                <a:noFill/>
                <a:prstDash val="solid"/>
              </a:ln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0825" y="3933825"/>
            <a:ext cx="2592388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24" name="Пятиугольник 23"/>
          <p:cNvSpPr/>
          <p:nvPr/>
        </p:nvSpPr>
        <p:spPr>
          <a:xfrm>
            <a:off x="107504" y="785838"/>
            <a:ext cx="1579375" cy="792088"/>
          </a:xfrm>
          <a:prstGeom prst="homePlate">
            <a:avLst/>
          </a:prstGeom>
          <a:solidFill>
            <a:srgbClr val="00B0F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600" dirty="0"/>
          </a:p>
          <a:p>
            <a:pPr algn="ctr">
              <a:defRPr/>
            </a:pPr>
            <a:r>
              <a:rPr lang="ru-RU" sz="1400" dirty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Протокол </a:t>
            </a:r>
          </a:p>
          <a:p>
            <a:pPr algn="ctr">
              <a:defRPr/>
            </a:pPr>
            <a:r>
              <a:rPr lang="ru-RU" sz="1400" dirty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от </a:t>
            </a:r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28.03.2019</a:t>
            </a:r>
            <a:endParaRPr lang="ru-RU" sz="1400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algn="ctr">
              <a:defRPr/>
            </a:pPr>
            <a:r>
              <a:rPr lang="ru-RU" sz="1400" dirty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№ 1</a:t>
            </a:r>
          </a:p>
          <a:p>
            <a:pPr algn="ctr">
              <a:defRPr/>
            </a:pPr>
            <a:endParaRPr lang="ru-RU" sz="1400" dirty="0"/>
          </a:p>
        </p:txBody>
      </p:sp>
      <p:sp>
        <p:nvSpPr>
          <p:cNvPr id="26" name="Пятиугольник 25"/>
          <p:cNvSpPr/>
          <p:nvPr/>
        </p:nvSpPr>
        <p:spPr>
          <a:xfrm>
            <a:off x="107502" y="2349503"/>
            <a:ext cx="1579375" cy="792088"/>
          </a:xfrm>
          <a:prstGeom prst="homePlate">
            <a:avLst/>
          </a:prstGeom>
          <a:solidFill>
            <a:srgbClr val="00B0F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600" dirty="0"/>
          </a:p>
          <a:p>
            <a:pPr algn="ctr">
              <a:defRPr/>
            </a:pPr>
            <a:r>
              <a:rPr lang="ru-RU" sz="1400" dirty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Протокол </a:t>
            </a:r>
          </a:p>
          <a:p>
            <a:pPr algn="ctr">
              <a:defRPr/>
            </a:pPr>
            <a:r>
              <a:rPr lang="ru-RU" sz="1400" dirty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от </a:t>
            </a:r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25.04.2019</a:t>
            </a:r>
            <a:endParaRPr lang="ru-RU" sz="1400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algn="ctr">
              <a:defRPr/>
            </a:pPr>
            <a:r>
              <a:rPr lang="ru-RU" sz="1400" dirty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№ 2</a:t>
            </a:r>
          </a:p>
          <a:p>
            <a:pPr algn="ctr">
              <a:defRPr/>
            </a:pPr>
            <a:endParaRPr lang="ru-RU" sz="1400" dirty="0"/>
          </a:p>
        </p:txBody>
      </p:sp>
      <p:sp>
        <p:nvSpPr>
          <p:cNvPr id="29" name="Пятиугольник 28"/>
          <p:cNvSpPr/>
          <p:nvPr/>
        </p:nvSpPr>
        <p:spPr>
          <a:xfrm>
            <a:off x="107503" y="3730252"/>
            <a:ext cx="1579375" cy="792088"/>
          </a:xfrm>
          <a:prstGeom prst="homePlate">
            <a:avLst/>
          </a:prstGeom>
          <a:solidFill>
            <a:srgbClr val="00B0F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600" dirty="0"/>
          </a:p>
          <a:p>
            <a:pPr algn="ctr">
              <a:defRPr/>
            </a:pPr>
            <a:r>
              <a:rPr lang="ru-RU" sz="1400" dirty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Протокол </a:t>
            </a:r>
          </a:p>
          <a:p>
            <a:pPr algn="ctr">
              <a:defRPr/>
            </a:pPr>
            <a:r>
              <a:rPr lang="ru-RU" sz="1400" dirty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от </a:t>
            </a:r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15.10.2019</a:t>
            </a:r>
            <a:endParaRPr lang="ru-RU" sz="1400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algn="ctr">
              <a:defRPr/>
            </a:pPr>
            <a:r>
              <a:rPr lang="ru-RU" sz="1400" dirty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№ 3</a:t>
            </a:r>
          </a:p>
          <a:p>
            <a:pPr algn="ctr">
              <a:defRPr/>
            </a:pPr>
            <a:endParaRPr lang="ru-RU" sz="1400" dirty="0"/>
          </a:p>
        </p:txBody>
      </p:sp>
      <p:sp>
        <p:nvSpPr>
          <p:cNvPr id="30" name="Пятиугольник 29"/>
          <p:cNvSpPr/>
          <p:nvPr/>
        </p:nvSpPr>
        <p:spPr>
          <a:xfrm>
            <a:off x="107503" y="5256668"/>
            <a:ext cx="1579375" cy="792088"/>
          </a:xfrm>
          <a:prstGeom prst="homePlate">
            <a:avLst/>
          </a:prstGeom>
          <a:solidFill>
            <a:srgbClr val="00B0F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600" dirty="0"/>
          </a:p>
          <a:p>
            <a:pPr algn="ctr">
              <a:defRPr/>
            </a:pPr>
            <a:r>
              <a:rPr lang="ru-RU" sz="1400" dirty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Протокол </a:t>
            </a:r>
          </a:p>
          <a:p>
            <a:pPr algn="ctr">
              <a:defRPr/>
            </a:pPr>
            <a:r>
              <a:rPr lang="ru-RU" sz="1400" dirty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от </a:t>
            </a:r>
            <a:r>
              <a:rPr lang="ru-RU" sz="14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27.12.2019</a:t>
            </a:r>
            <a:endParaRPr lang="ru-RU" sz="1400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  <a:p>
            <a:pPr algn="ctr">
              <a:defRPr/>
            </a:pPr>
            <a:r>
              <a:rPr lang="ru-RU" sz="1400" dirty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№ 4</a:t>
            </a:r>
          </a:p>
          <a:p>
            <a:pPr algn="ctr">
              <a:defRPr/>
            </a:pPr>
            <a:endParaRPr lang="ru-RU" sz="1400" dirty="0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674520" y="1006688"/>
            <a:ext cx="7296103" cy="5518655"/>
          </a:xfrm>
          <a:prstGeom prst="roundRect">
            <a:avLst>
              <a:gd name="adj" fmla="val 10098"/>
            </a:avLst>
          </a:prstGeom>
          <a:solidFill>
            <a:srgbClr val="00B0F0"/>
          </a:solidFill>
          <a:ln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lvl="0" algn="just"/>
            <a:r>
              <a:rPr lang="ru-RU" sz="12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1.</a:t>
            </a:r>
            <a:r>
              <a:rPr lang="ru-RU" sz="1200" dirty="0" smtClean="0"/>
              <a:t> </a:t>
            </a: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cs typeface="Times New Roman" pitchFamily="18" charset="0"/>
              </a:rPr>
              <a:t>О</a:t>
            </a: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Times New Roman" panose="02020603050405020304" pitchFamily="18" charset="0"/>
                <a:cs typeface="Times New Roman" pitchFamily="18" charset="0"/>
              </a:rPr>
              <a:t>б организации работы по предупреждению коррупции  в муниципальных учреждениях и  предприятиях Пышминского городского округа;</a:t>
            </a:r>
          </a:p>
          <a:p>
            <a:pPr algn="just">
              <a:defRPr/>
            </a:pPr>
            <a:r>
              <a:rPr lang="ru-RU" sz="12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2.</a:t>
            </a:r>
            <a:r>
              <a:rPr lang="ru-RU" sz="12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Об антикоррупционной экспертизе проектов муниципальных нормативных правовых актов,             проводимой прокуратурой Пышминского района;</a:t>
            </a:r>
          </a:p>
          <a:p>
            <a:pPr algn="just">
              <a:defRPr/>
            </a:pPr>
            <a:r>
              <a:rPr lang="ru-RU" sz="12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3.     Анализ  публикаций  в газете «Пышминские вести» по вопросам борьбы с коррупцией;</a:t>
            </a:r>
          </a:p>
          <a:p>
            <a:pPr marL="228600" indent="-228600" algn="just">
              <a:buAutoNum type="arabicPeriod" startAt="4"/>
              <a:defRPr/>
            </a:pPr>
            <a:r>
              <a:rPr lang="ru-RU" sz="12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</a:t>
            </a:r>
            <a:r>
              <a:rPr lang="ru-RU" sz="12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соблюдении требований о предотвращении и урегулировании конфликта интересов на муниципальной службе; </a:t>
            </a:r>
            <a:endParaRPr lang="ru-RU" sz="1200" dirty="0" smtClean="0">
              <a:latin typeface="Liberation Serif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228600" indent="-228600" algn="just">
              <a:buAutoNum type="arabicPeriod" startAt="4"/>
              <a:defRPr/>
            </a:pPr>
            <a:r>
              <a:rPr lang="ru-RU" sz="12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О правоприменительной практике по результатам вступивших в законную силу решений судов о признании недействительными нормативных правовых актов, незаконными решений и действий (бездействия) органов местного самоуправления Пышминского городского округа, муниципальных учреждений и  их должностных лиц в целях выработки и принятия мер по предупреждению  и устранению причин выявленных нарушений;</a:t>
            </a:r>
          </a:p>
          <a:p>
            <a:pPr marL="228600" indent="-228600" algn="just">
              <a:buFontTx/>
              <a:buAutoNum type="arabicPeriod" startAt="4"/>
              <a:defRPr/>
            </a:pPr>
            <a:r>
              <a:rPr lang="ru-RU" sz="12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о мерах по предотвращению неправомерного отчуждения земельных участков, находящихся в муниципальной собственности;</a:t>
            </a:r>
          </a:p>
          <a:p>
            <a:pPr marL="228600" indent="-228600" algn="just">
              <a:buFontTx/>
              <a:buAutoNum type="arabicPeriod" startAt="4"/>
              <a:defRPr/>
            </a:pPr>
            <a:r>
              <a:rPr lang="ru-RU" sz="12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О  </a:t>
            </a:r>
            <a:r>
              <a:rPr lang="ru-RU" sz="12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предотвращении коррупции и других злоупотреблений в сфере закупок товаров, работ, услуг для обеспечения государственных и муниципальных нужд на территории Пышминского городского округа</a:t>
            </a:r>
          </a:p>
          <a:p>
            <a:pPr algn="just">
              <a:defRPr/>
            </a:pPr>
            <a:r>
              <a:rPr lang="ru-RU" sz="12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8. Об участии институтов гражданского общества в противодействии коррупции на территории Пышминского городского округа;</a:t>
            </a:r>
          </a:p>
          <a:p>
            <a:pPr marL="228600" indent="-228600" algn="just">
              <a:buAutoNum type="arabicPeriod" startAt="9"/>
              <a:defRPr/>
            </a:pPr>
            <a:r>
              <a:rPr lang="ru-RU" sz="12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 </a:t>
            </a:r>
            <a:r>
              <a:rPr lang="ru-RU" sz="12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заслушивании информации о результатах проведения антикоррупционной экспертизы муниципальных правовых актов органов местного самоуправления Пышминского городского округа в первом квартале 2019; </a:t>
            </a:r>
          </a:p>
          <a:p>
            <a:pPr marL="228600" indent="-228600" algn="just">
              <a:buAutoNum type="arabicPeriod" startAt="9"/>
              <a:defRPr/>
            </a:pPr>
            <a:r>
              <a:rPr lang="ru-RU" sz="1200" dirty="0" smtClean="0"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О  новеллах законодательства о противодействии коррупции;</a:t>
            </a:r>
          </a:p>
          <a:p>
            <a:pPr marL="228600" indent="-228600" algn="just">
              <a:buAutoNum type="arabicPeriod" startAt="9"/>
              <a:defRPr/>
            </a:pPr>
            <a:r>
              <a:rPr lang="ru-RU" sz="1200" dirty="0" smtClean="0"/>
              <a:t>О результатах   работы «горячего телефона»;</a:t>
            </a:r>
          </a:p>
          <a:p>
            <a:pPr marL="228600" indent="-228600" algn="just">
              <a:buAutoNum type="arabicPeriod" startAt="9"/>
              <a:defRPr/>
            </a:pPr>
            <a:r>
              <a:rPr lang="ru-RU" sz="1200" dirty="0" smtClean="0"/>
              <a:t>О проведении</a:t>
            </a:r>
            <a:r>
              <a:rPr lang="ru-RU" sz="1200" b="1" dirty="0"/>
              <a:t> </a:t>
            </a:r>
            <a:r>
              <a:rPr lang="ru-RU" sz="1200" dirty="0" smtClean="0">
                <a:latin typeface="Liberation Serif" panose="02020603050405020304" pitchFamily="18" charset="0"/>
              </a:rPr>
              <a:t>опроса </a:t>
            </a:r>
            <a:r>
              <a:rPr lang="ru-RU" sz="1200" dirty="0">
                <a:latin typeface="Liberation Serif" panose="02020603050405020304" pitchFamily="18" charset="0"/>
              </a:rPr>
              <a:t>граждан об уровне коррумпированности  в сфере  муниципальной </a:t>
            </a:r>
            <a:r>
              <a:rPr lang="ru-RU" sz="1200" dirty="0" smtClean="0">
                <a:latin typeface="Liberation Serif" panose="02020603050405020304" pitchFamily="18" charset="0"/>
              </a:rPr>
              <a:t>службы; </a:t>
            </a:r>
          </a:p>
          <a:p>
            <a:pPr marL="228600" indent="-228600" algn="just">
              <a:buAutoNum type="arabicPeriod" startAt="9"/>
              <a:defRPr/>
            </a:pPr>
            <a:r>
              <a:rPr lang="ru-RU" sz="1200" dirty="0" smtClean="0"/>
              <a:t> </a:t>
            </a:r>
            <a:r>
              <a:rPr lang="ru-RU" sz="1200" dirty="0"/>
              <a:t>Об утверждении плана  работы комиссии по координации работы по противодействию коррупции на 2020 год</a:t>
            </a:r>
            <a:r>
              <a:rPr lang="ru-RU" sz="12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</a:p>
          <a:p>
            <a:pPr algn="just">
              <a:defRPr/>
            </a:pPr>
            <a:r>
              <a:rPr lang="ru-RU" sz="1200" dirty="0" smtClean="0"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</a:t>
            </a:r>
          </a:p>
          <a:p>
            <a:pPr algn="just">
              <a:defRPr/>
            </a:pPr>
            <a:endParaRPr lang="ru-RU" sz="1200" dirty="0"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15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">
              <a:schemeClr val="bg1"/>
            </a:gs>
            <a:gs pos="76000">
              <a:schemeClr val="accent1">
                <a:tint val="44500"/>
                <a:satMod val="160000"/>
              </a:schemeClr>
            </a:gs>
            <a:gs pos="48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329" y="764703"/>
            <a:ext cx="8229600" cy="1152129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Деятельность комиссий по соблюдению требований к служебному поведению </a:t>
            </a:r>
            <a:b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и урегулированию конфликта интересов в 2019 году</a:t>
            </a:r>
            <a:b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endParaRPr lang="ru-RU" sz="1800" b="1" dirty="0" smtClean="0">
              <a:solidFill>
                <a:schemeClr val="tx1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3645024"/>
            <a:ext cx="6192688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dirty="0" smtClean="0"/>
          </a:p>
          <a:p>
            <a:pPr lvl="0" algn="ctr"/>
            <a:r>
              <a:rPr lang="ru-RU" sz="1400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Количество имеющихся комиссий по соблюдению требований к служебному поведению и урегулированию конфликта интересов (аттестационных комиссий)</a:t>
            </a: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6576055" y="1830473"/>
            <a:ext cx="2376264" cy="12858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Органы местного самоуправления</a:t>
            </a:r>
            <a:endParaRPr lang="ru-RU" sz="1400" b="1" dirty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1520" y="4921543"/>
            <a:ext cx="6192689" cy="853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Количество проведенных заседаний комиссий</a:t>
            </a:r>
            <a:endParaRPr lang="ru-RU" sz="1400" dirty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679280" y="3293368"/>
            <a:ext cx="1082129" cy="288032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2018</a:t>
            </a:r>
            <a:r>
              <a:rPr lang="ru-RU" b="1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 год</a:t>
            </a:r>
            <a:endParaRPr lang="ru-RU" b="1" dirty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881245" y="3293368"/>
            <a:ext cx="1082129" cy="288032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201</a:t>
            </a:r>
            <a:r>
              <a:rPr lang="ru-RU" b="1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9 год</a:t>
            </a:r>
            <a:endParaRPr lang="ru-RU" b="1" dirty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6791716" y="5156136"/>
            <a:ext cx="857256" cy="428628"/>
          </a:xfrm>
          <a:prstGeom prst="ellipse">
            <a:avLst/>
          </a:prstGeom>
          <a:solidFill>
            <a:srgbClr val="F9FE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10</a:t>
            </a:r>
            <a:endParaRPr lang="ru-RU" dirty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8044985" y="5148343"/>
            <a:ext cx="857256" cy="428628"/>
          </a:xfrm>
          <a:prstGeom prst="ellipse">
            <a:avLst/>
          </a:prstGeom>
          <a:solidFill>
            <a:srgbClr val="F9FE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10</a:t>
            </a:r>
            <a:endParaRPr lang="ru-RU" dirty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43" name="Стрелка вниз 42"/>
          <p:cNvSpPr/>
          <p:nvPr/>
        </p:nvSpPr>
        <p:spPr>
          <a:xfrm>
            <a:off x="6978028" y="3590528"/>
            <a:ext cx="484632" cy="15528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6791716" y="4006774"/>
            <a:ext cx="857256" cy="428628"/>
          </a:xfrm>
          <a:prstGeom prst="ellipse">
            <a:avLst/>
          </a:prstGeom>
          <a:solidFill>
            <a:srgbClr val="F9FE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3</a:t>
            </a:r>
            <a:endParaRPr lang="ru-RU" dirty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44" name="Стрелка вниз 43"/>
          <p:cNvSpPr/>
          <p:nvPr/>
        </p:nvSpPr>
        <p:spPr>
          <a:xfrm>
            <a:off x="8231297" y="3587609"/>
            <a:ext cx="484632" cy="15528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8044985" y="4006774"/>
            <a:ext cx="857256" cy="428628"/>
          </a:xfrm>
          <a:prstGeom prst="ellipse">
            <a:avLst/>
          </a:prstGeom>
          <a:solidFill>
            <a:srgbClr val="F9FE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3</a:t>
            </a:r>
            <a:endParaRPr lang="ru-RU" dirty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cxnSp>
        <p:nvCxnSpPr>
          <p:cNvPr id="62" name="Прямая со стрелкой 61"/>
          <p:cNvCxnSpPr>
            <a:stCxn id="5" idx="3"/>
          </p:cNvCxnSpPr>
          <p:nvPr/>
        </p:nvCxnSpPr>
        <p:spPr>
          <a:xfrm>
            <a:off x="6444208" y="4221088"/>
            <a:ext cx="34750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>
            <a:stCxn id="17" idx="6"/>
            <a:endCxn id="18" idx="2"/>
          </p:cNvCxnSpPr>
          <p:nvPr/>
        </p:nvCxnSpPr>
        <p:spPr>
          <a:xfrm>
            <a:off x="7648972" y="4221088"/>
            <a:ext cx="39601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>
            <a:endCxn id="24" idx="2"/>
          </p:cNvCxnSpPr>
          <p:nvPr/>
        </p:nvCxnSpPr>
        <p:spPr>
          <a:xfrm>
            <a:off x="6449516" y="5370450"/>
            <a:ext cx="342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>
            <a:stCxn id="24" idx="6"/>
          </p:cNvCxnSpPr>
          <p:nvPr/>
        </p:nvCxnSpPr>
        <p:spPr>
          <a:xfrm flipV="1">
            <a:off x="7648972" y="5362285"/>
            <a:ext cx="396013" cy="81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6734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4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5841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b="1" dirty="0" smtClean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Общая численность государственных/муниципальных служащих, подающих сведения </a:t>
            </a:r>
            <a:br>
              <a:rPr lang="ru-RU" sz="1800" b="1" dirty="0" smtClean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800" b="1" dirty="0" smtClean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 своих доходах, имуществе, обязательствах имущественного характера, </a:t>
            </a:r>
            <a:br>
              <a:rPr lang="ru-RU" sz="1800" b="1" dirty="0" smtClean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800" b="1" dirty="0" smtClean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а также доходах, имуществе и обязательствах имущественного характера супруги </a:t>
            </a:r>
            <a:br>
              <a:rPr lang="ru-RU" sz="1800" b="1" dirty="0" smtClean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800" b="1" dirty="0" smtClean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(супруга) и несовершеннолетних детей в 2019 году</a:t>
            </a:r>
            <a:br>
              <a:rPr lang="ru-RU" sz="1800" b="1" dirty="0" smtClean="0">
                <a:solidFill>
                  <a:srgbClr val="0070C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endParaRPr lang="ru-RU" sz="1800" b="1" dirty="0">
              <a:solidFill>
                <a:schemeClr val="tx1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graphicFrame>
        <p:nvGraphicFramePr>
          <p:cNvPr id="33" name="Диаграмма 32"/>
          <p:cNvGraphicFramePr/>
          <p:nvPr>
            <p:extLst>
              <p:ext uri="{D42A27DB-BD31-4B8C-83A1-F6EECF244321}">
                <p14:modId xmlns:p14="http://schemas.microsoft.com/office/powerpoint/2010/main" val="34545350"/>
              </p:ext>
            </p:extLst>
          </p:nvPr>
        </p:nvGraphicFramePr>
        <p:xfrm>
          <a:off x="0" y="1700808"/>
          <a:ext cx="4968552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880999547"/>
              </p:ext>
            </p:extLst>
          </p:nvPr>
        </p:nvGraphicFramePr>
        <p:xfrm>
          <a:off x="4716016" y="1988840"/>
          <a:ext cx="4427984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6488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2000">
              <a:schemeClr val="bg1"/>
            </a:gs>
            <a:gs pos="98000">
              <a:srgbClr val="93D5FF"/>
            </a:gs>
            <a:gs pos="87000">
              <a:schemeClr val="accent1">
                <a:tint val="44500"/>
                <a:satMod val="160000"/>
              </a:schemeClr>
            </a:gs>
            <a:gs pos="55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1642771" y="692696"/>
            <a:ext cx="7337425" cy="0"/>
          </a:xfrm>
          <a:prstGeom prst="line">
            <a:avLst/>
          </a:prstGeom>
          <a:ln w="41275" cap="rnd" cmpd="dbl">
            <a:solidFill>
              <a:srgbClr val="0B4EE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1555055" y="836712"/>
            <a:ext cx="7337425" cy="0"/>
          </a:xfrm>
          <a:prstGeom prst="line">
            <a:avLst/>
          </a:prstGeom>
          <a:ln w="41275" cap="rnd" cmpd="dbl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1"/>
          <p:cNvSpPr txBox="1">
            <a:spLocks/>
          </p:cNvSpPr>
          <p:nvPr/>
        </p:nvSpPr>
        <p:spPr>
          <a:xfrm>
            <a:off x="611560" y="116632"/>
            <a:ext cx="8532440" cy="504081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ru-RU" b="1" dirty="0">
                <a:latin typeface="Arial" pitchFamily="34" charset="0"/>
                <a:cs typeface="Arial" pitchFamily="34" charset="0"/>
              </a:rPr>
              <a:t>Применение информационных технологий в деятельности по противодействию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коррупции</a:t>
            </a:r>
          </a:p>
          <a:p>
            <a:pPr algn="ctr">
              <a:defRPr/>
            </a:pP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ru-RU" b="1" dirty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ru-RU" b="1" dirty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b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/>
            </a:r>
            <a:br>
              <a:rPr lang="ru-RU" b="1" dirty="0">
                <a:ln w="9000" cmpd="sng">
                  <a:noFill/>
                  <a:prstDash val="solid"/>
                </a:ln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</a:br>
            <a:endParaRPr lang="ru-RU" b="1" dirty="0">
              <a:ln w="9000" cmpd="sng">
                <a:noFill/>
                <a:prstDash val="solid"/>
              </a:ln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55576" y="980728"/>
            <a:ext cx="3024336" cy="3017918"/>
          </a:xfrm>
          <a:prstGeom prst="roundRect">
            <a:avLst>
              <a:gd name="adj" fmla="val 29117"/>
            </a:avLst>
          </a:prstGeom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lvl="0" algn="ctr"/>
            <a:r>
              <a:rPr 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Представление сведений о доходах, расходах, об имуществе и обязательствах имущественного характера  осуществляется с использованием </a:t>
            </a:r>
            <a:r>
              <a:rPr lang="ru-RU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специального программного обеспечения </a:t>
            </a:r>
          </a:p>
          <a:p>
            <a:pPr lvl="0" algn="ctr"/>
            <a:r>
              <a:rPr lang="ru-RU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«Справки БК» </a:t>
            </a:r>
            <a:endParaRPr lang="ru-RU" sz="1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311484" y="980728"/>
            <a:ext cx="2932924" cy="3528394"/>
          </a:xfrm>
          <a:prstGeom prst="roundRect">
            <a:avLst/>
          </a:prstGeom>
          <a:solidFill>
            <a:srgbClr val="AACBFC"/>
          </a:solidFill>
          <a:effectLst>
            <a:glow rad="139700">
              <a:schemeClr val="accent5">
                <a:satMod val="175000"/>
                <a:alpha val="40000"/>
              </a:schemeClr>
            </a:glow>
            <a:outerShdw blurRad="57150" dist="38100" dir="5400000" algn="ctr" rotWithShape="0">
              <a:schemeClr val="accent4">
                <a:shade val="9000"/>
                <a:satMod val="105000"/>
                <a:alpha val="48000"/>
              </a:scheme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ru-RU" sz="1100" dirty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При представлении сведений о доходах, расходах, об имуществе и обязательствах имущественного характера муниципальными служащими и руководителями учреждений, рекомендовано использовать </a:t>
            </a:r>
            <a:r>
              <a:rPr lang="ru-RU" sz="1100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электронный сервис «Личный кабинет налогоплательщика для физических лиц» ФНС России </a:t>
            </a:r>
            <a:endParaRPr lang="ru-RU" sz="1100" b="1" dirty="0">
              <a:solidFill>
                <a:srgbClr val="FF0000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 flipV="1">
            <a:off x="5508104" y="6453335"/>
            <a:ext cx="4355976" cy="45719"/>
          </a:xfrm>
          <a:prstGeom prst="roundRect">
            <a:avLst/>
          </a:prstGeom>
          <a:solidFill>
            <a:srgbClr val="AACBFC"/>
          </a:solidFill>
          <a:effectLst>
            <a:glow rad="139700">
              <a:schemeClr val="accent5">
                <a:satMod val="175000"/>
                <a:alpha val="40000"/>
              </a:schemeClr>
            </a:glow>
            <a:outerShdw blurRad="57150" dist="38100" dir="5400000" algn="ctr" rotWithShape="0">
              <a:schemeClr val="accent4">
                <a:shade val="9000"/>
                <a:satMod val="105000"/>
                <a:alpha val="48000"/>
              </a:scheme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200" b="1" i="1" dirty="0">
              <a:solidFill>
                <a:srgbClr val="002060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18" name="Скругленная прямоугольная выноска 17"/>
          <p:cNvSpPr/>
          <p:nvPr/>
        </p:nvSpPr>
        <p:spPr>
          <a:xfrm rot="5400000">
            <a:off x="3764495" y="1575910"/>
            <a:ext cx="1406390" cy="7704857"/>
          </a:xfrm>
          <a:prstGeom prst="wedgeRoundRectCallout">
            <a:avLst>
              <a:gd name="adj1" fmla="val -86129"/>
              <a:gd name="adj2" fmla="val 975"/>
              <a:gd name="adj3" fmla="val 16667"/>
            </a:avLst>
          </a:prstGeom>
          <a:solidFill>
            <a:srgbClr val="99CCFF"/>
          </a:solidFill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anchor="ctr" anchorCtr="1"/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В целях обеспечения соблюдения служащими запретов и исполнения обязанностей, установленных в целях противодействия коррупции, применяются возможности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ea typeface="Calibri"/>
                <a:cs typeface="Arial" pitchFamily="34" charset="0"/>
              </a:rPr>
              <a:t>электронного сервиса «Предоставление сведений из ЕГРЮЛ/ЕГРИП» ФНС России </a:t>
            </a:r>
            <a:endParaRPr lang="ru-RU" b="1" dirty="0">
              <a:solidFill>
                <a:srgbClr val="FF0000"/>
              </a:solidFill>
              <a:latin typeface="Arial" pitchFamily="34" charset="0"/>
              <a:ea typeface="Calibri"/>
              <a:cs typeface="Arial" pitchFamily="34" charset="0"/>
            </a:endParaRPr>
          </a:p>
        </p:txBody>
      </p:sp>
      <p:sp>
        <p:nvSpPr>
          <p:cNvPr id="23" name="Стрелка вниз 22"/>
          <p:cNvSpPr/>
          <p:nvPr/>
        </p:nvSpPr>
        <p:spPr>
          <a:xfrm>
            <a:off x="3867236" y="3645024"/>
            <a:ext cx="504056" cy="504056"/>
          </a:xfrm>
          <a:prstGeom prst="downArrow">
            <a:avLst/>
          </a:prstGeom>
          <a:solidFill>
            <a:srgbClr val="94B4FA"/>
          </a:solidFill>
          <a:ln>
            <a:solidFill>
              <a:srgbClr val="0B4EE3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0B4EE3"/>
                </a:solidFill>
              </a:ln>
            </a:endParaRPr>
          </a:p>
        </p:txBody>
      </p:sp>
      <p:sp>
        <p:nvSpPr>
          <p:cNvPr id="24" name="Стрелка вниз 23"/>
          <p:cNvSpPr/>
          <p:nvPr/>
        </p:nvSpPr>
        <p:spPr>
          <a:xfrm>
            <a:off x="4719711" y="3982510"/>
            <a:ext cx="504056" cy="504056"/>
          </a:xfrm>
          <a:prstGeom prst="down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400" dirty="0">
              <a:ln>
                <a:solidFill>
                  <a:srgbClr val="0B4EE3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94067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4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 txBox="1">
            <a:spLocks/>
          </p:cNvSpPr>
          <p:nvPr/>
        </p:nvSpPr>
        <p:spPr>
          <a:xfrm>
            <a:off x="13843" y="620688"/>
            <a:ext cx="9103299" cy="864096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Рассмотрение </a:t>
            </a:r>
            <a:r>
              <a:rPr lang="ru-RU" sz="18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уведомлений служащих о фактах </a:t>
            </a:r>
            <a: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обращения </a:t>
            </a:r>
            <a:b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целях </a:t>
            </a:r>
            <a:r>
              <a:rPr lang="ru-RU" sz="1800" b="1" dirty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склонения их к совершению коррупционных </a:t>
            </a:r>
            <a: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правонарушений </a:t>
            </a:r>
          </a:p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2019 году</a:t>
            </a:r>
            <a:endParaRPr lang="ru-RU" sz="1800" b="1" dirty="0">
              <a:solidFill>
                <a:schemeClr val="tx1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sp>
        <p:nvSpPr>
          <p:cNvPr id="7" name="AutoShape 19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8" name="Объект 2"/>
          <p:cNvSpPr>
            <a:spLocks noGrp="1"/>
          </p:cNvSpPr>
          <p:nvPr>
            <p:ph sz="half" idx="1"/>
          </p:nvPr>
        </p:nvSpPr>
        <p:spPr>
          <a:xfrm>
            <a:off x="41632" y="1559728"/>
            <a:ext cx="4038600" cy="504056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Органы местного самоуправления</a:t>
            </a:r>
          </a:p>
          <a:p>
            <a:pPr marL="0" indent="0" algn="ctr">
              <a:buNone/>
            </a:pPr>
            <a:endParaRPr lang="ru-RU" sz="1800" dirty="0" smtClean="0"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  <p:pic>
        <p:nvPicPr>
          <p:cNvPr id="5124" name="Picture 4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76" t="56" r="26731"/>
          <a:stretch/>
        </p:blipFill>
        <p:spPr bwMode="auto">
          <a:xfrm>
            <a:off x="107504" y="3616894"/>
            <a:ext cx="1368152" cy="2916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4" name="Группа 73"/>
          <p:cNvGrpSpPr/>
          <p:nvPr/>
        </p:nvGrpSpPr>
        <p:grpSpPr>
          <a:xfrm>
            <a:off x="1040995" y="1973980"/>
            <a:ext cx="7213588" cy="4191324"/>
            <a:chOff x="1040995" y="1973980"/>
            <a:chExt cx="7213588" cy="4191324"/>
          </a:xfrm>
        </p:grpSpPr>
        <p:sp>
          <p:nvSpPr>
            <p:cNvPr id="107" name="Стрелка вверх 106"/>
            <p:cNvSpPr/>
            <p:nvPr/>
          </p:nvSpPr>
          <p:spPr>
            <a:xfrm flipV="1">
              <a:off x="4211960" y="2838076"/>
              <a:ext cx="490120" cy="1467588"/>
            </a:xfrm>
            <a:prstGeom prst="upArrow">
              <a:avLst/>
            </a:prstGeom>
            <a:gradFill flip="none" rotWithShape="1">
              <a:gsLst>
                <a:gs pos="0">
                  <a:srgbClr val="EDF8FD"/>
                </a:gs>
                <a:gs pos="39000">
                  <a:srgbClr val="9BF3AA"/>
                </a:gs>
                <a:gs pos="100000">
                  <a:srgbClr val="66EC7C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Прямоугольник 109"/>
            <p:cNvSpPr/>
            <p:nvPr/>
          </p:nvSpPr>
          <p:spPr>
            <a:xfrm>
              <a:off x="1040995" y="1973980"/>
              <a:ext cx="6987389" cy="734940"/>
            </a:xfrm>
            <a:prstGeom prst="rect">
              <a:avLst/>
            </a:prstGeom>
            <a:solidFill>
              <a:srgbClr val="A9F5B6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Количество уведомлений служащих о фактах обращений в целях склонения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их к совершению коррупционных правонарушений, а также число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рассмотренных уведомлений из указанного количества</a:t>
              </a:r>
              <a:endParaRPr lang="ru-RU" sz="1400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endParaRPr>
            </a:p>
          </p:txBody>
        </p:sp>
        <p:sp>
          <p:nvSpPr>
            <p:cNvPr id="111" name="Прямоугольник 110"/>
            <p:cNvSpPr/>
            <p:nvPr/>
          </p:nvSpPr>
          <p:spPr>
            <a:xfrm>
              <a:off x="2771800" y="3121797"/>
              <a:ext cx="2256058" cy="315077"/>
            </a:xfrm>
            <a:prstGeom prst="rect">
              <a:avLst/>
            </a:prstGeom>
            <a:solidFill>
              <a:srgbClr val="BBF7C5"/>
            </a:solidFill>
            <a:ln w="3175">
              <a:solidFill>
                <a:srgbClr val="9BF3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Всего</a:t>
              </a:r>
              <a:endParaRPr lang="ru-RU" sz="1400" b="1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endParaRPr>
            </a:p>
          </p:txBody>
        </p:sp>
        <p:cxnSp>
          <p:nvCxnSpPr>
            <p:cNvPr id="112" name="Прямая со стрелкой 111"/>
            <p:cNvCxnSpPr>
              <a:stCxn id="111" idx="3"/>
              <a:endCxn id="118" idx="1"/>
            </p:cNvCxnSpPr>
            <p:nvPr/>
          </p:nvCxnSpPr>
          <p:spPr>
            <a:xfrm flipV="1">
              <a:off x="5027858" y="3279334"/>
              <a:ext cx="768278" cy="2"/>
            </a:xfrm>
            <a:prstGeom prst="straightConnector1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Прямоугольник 117"/>
            <p:cNvSpPr/>
            <p:nvPr/>
          </p:nvSpPr>
          <p:spPr>
            <a:xfrm>
              <a:off x="5796136" y="3121796"/>
              <a:ext cx="576064" cy="315076"/>
            </a:xfrm>
            <a:prstGeom prst="rect">
              <a:avLst/>
            </a:prstGeom>
            <a:solidFill>
              <a:srgbClr val="E9E66C"/>
            </a:solidFill>
            <a:ln w="31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0</a:t>
              </a:r>
              <a:endParaRPr lang="ru-RU" sz="1600" b="1" dirty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endParaRPr>
            </a:p>
          </p:txBody>
        </p:sp>
        <p:sp>
          <p:nvSpPr>
            <p:cNvPr id="119" name="Прямоугольник 118"/>
            <p:cNvSpPr/>
            <p:nvPr/>
          </p:nvSpPr>
          <p:spPr>
            <a:xfrm>
              <a:off x="2771800" y="3616894"/>
              <a:ext cx="2566650" cy="388169"/>
            </a:xfrm>
            <a:prstGeom prst="rect">
              <a:avLst/>
            </a:prstGeom>
            <a:solidFill>
              <a:srgbClr val="BBF7C5"/>
            </a:solidFill>
            <a:ln w="3175">
              <a:solidFill>
                <a:srgbClr val="9BF3A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Из них рассмотрено</a:t>
              </a:r>
            </a:p>
          </p:txBody>
        </p:sp>
        <p:sp>
          <p:nvSpPr>
            <p:cNvPr id="120" name="Прямоугольник 119"/>
            <p:cNvSpPr/>
            <p:nvPr/>
          </p:nvSpPr>
          <p:spPr>
            <a:xfrm>
              <a:off x="1937906" y="4330156"/>
              <a:ext cx="5034170" cy="576064"/>
            </a:xfrm>
            <a:prstGeom prst="rect">
              <a:avLst/>
            </a:prstGeom>
            <a:solidFill>
              <a:srgbClr val="A9F5B6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Количество уголовных дел, возбужденных</a:t>
              </a:r>
            </a:p>
            <a:p>
              <a:pPr algn="ctr"/>
              <a:r>
                <a:rPr lang="ru-RU" sz="1400" dirty="0" smtClean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по </a:t>
              </a:r>
              <a:r>
                <a:rPr lang="ru-RU" sz="1400" dirty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результатам рассмотрения указанных </a:t>
              </a:r>
              <a:r>
                <a:rPr lang="ru-RU" sz="1400" dirty="0" smtClean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уведомлений</a:t>
              </a:r>
            </a:p>
          </p:txBody>
        </p:sp>
        <p:cxnSp>
          <p:nvCxnSpPr>
            <p:cNvPr id="122" name="Прямая со стрелкой 121"/>
            <p:cNvCxnSpPr>
              <a:stCxn id="119" idx="3"/>
              <a:endCxn id="131" idx="1"/>
            </p:cNvCxnSpPr>
            <p:nvPr/>
          </p:nvCxnSpPr>
          <p:spPr>
            <a:xfrm>
              <a:off x="5338450" y="3810979"/>
              <a:ext cx="457686" cy="0"/>
            </a:xfrm>
            <a:prstGeom prst="straightConnector1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Прямоугольник 124"/>
            <p:cNvSpPr/>
            <p:nvPr/>
          </p:nvSpPr>
          <p:spPr>
            <a:xfrm>
              <a:off x="1779606" y="5589240"/>
              <a:ext cx="5400600" cy="576064"/>
            </a:xfrm>
            <a:prstGeom prst="rect">
              <a:avLst/>
            </a:prstGeom>
            <a:solidFill>
              <a:srgbClr val="A9F5B6"/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 smtClean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Количество лиц, привлеченных к уголовной ответственности</a:t>
              </a:r>
            </a:p>
            <a:p>
              <a:pPr algn="ctr"/>
              <a:r>
                <a:rPr lang="ru-RU" sz="1400" dirty="0" smtClean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по </a:t>
              </a:r>
              <a:r>
                <a:rPr lang="ru-RU" sz="1400" dirty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результатам рассмотрения указанных уведомлений</a:t>
              </a:r>
              <a:endParaRPr lang="ru-RU" sz="1400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endParaRPr>
            </a:p>
          </p:txBody>
        </p:sp>
        <p:sp>
          <p:nvSpPr>
            <p:cNvPr id="126" name="Стрелка вверх 125"/>
            <p:cNvSpPr/>
            <p:nvPr/>
          </p:nvSpPr>
          <p:spPr>
            <a:xfrm flipV="1">
              <a:off x="4219445" y="4930712"/>
              <a:ext cx="490120" cy="650364"/>
            </a:xfrm>
            <a:prstGeom prst="upArrow">
              <a:avLst/>
            </a:prstGeom>
            <a:gradFill flip="none" rotWithShape="1">
              <a:gsLst>
                <a:gs pos="0">
                  <a:srgbClr val="A1DDF5"/>
                </a:gs>
                <a:gs pos="39000">
                  <a:srgbClr val="9BF3AA"/>
                </a:gs>
                <a:gs pos="100000">
                  <a:srgbClr val="66EC7C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1" name="Прямоугольник 130"/>
            <p:cNvSpPr/>
            <p:nvPr/>
          </p:nvSpPr>
          <p:spPr>
            <a:xfrm>
              <a:off x="5796136" y="3616895"/>
              <a:ext cx="576064" cy="388168"/>
            </a:xfrm>
            <a:prstGeom prst="rect">
              <a:avLst/>
            </a:prstGeom>
            <a:solidFill>
              <a:srgbClr val="E9E66C"/>
            </a:solidFill>
            <a:ln w="31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0</a:t>
              </a:r>
              <a:endParaRPr lang="ru-RU" sz="1600" b="1" dirty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endParaRPr>
            </a:p>
          </p:txBody>
        </p:sp>
        <p:cxnSp>
          <p:nvCxnSpPr>
            <p:cNvPr id="133" name="Прямая со стрелкой 132"/>
            <p:cNvCxnSpPr/>
            <p:nvPr/>
          </p:nvCxnSpPr>
          <p:spPr>
            <a:xfrm>
              <a:off x="6976238" y="4615390"/>
              <a:ext cx="692106" cy="0"/>
            </a:xfrm>
            <a:prstGeom prst="straightConnector1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Прямоугольник 134"/>
            <p:cNvSpPr/>
            <p:nvPr/>
          </p:nvSpPr>
          <p:spPr>
            <a:xfrm>
              <a:off x="7674176" y="4438168"/>
              <a:ext cx="570838" cy="360040"/>
            </a:xfrm>
            <a:prstGeom prst="rect">
              <a:avLst/>
            </a:prstGeom>
            <a:solidFill>
              <a:srgbClr val="E9E66C"/>
            </a:solidFill>
            <a:ln w="31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0</a:t>
              </a:r>
            </a:p>
          </p:txBody>
        </p:sp>
        <p:cxnSp>
          <p:nvCxnSpPr>
            <p:cNvPr id="138" name="Прямая со стрелкой 137"/>
            <p:cNvCxnSpPr/>
            <p:nvPr/>
          </p:nvCxnSpPr>
          <p:spPr>
            <a:xfrm>
              <a:off x="7181965" y="5877272"/>
              <a:ext cx="501780" cy="0"/>
            </a:xfrm>
            <a:prstGeom prst="straightConnector1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Прямоугольник 138"/>
            <p:cNvSpPr/>
            <p:nvPr/>
          </p:nvSpPr>
          <p:spPr>
            <a:xfrm>
              <a:off x="7683745" y="5697252"/>
              <a:ext cx="570838" cy="360040"/>
            </a:xfrm>
            <a:prstGeom prst="rect">
              <a:avLst/>
            </a:prstGeom>
            <a:solidFill>
              <a:srgbClr val="E9E66C"/>
            </a:solidFill>
            <a:ln w="3175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solidFill>
                    <a:schemeClr val="tx1"/>
                  </a:solidFill>
                  <a:latin typeface="Liberation Serif" pitchFamily="18" charset="0"/>
                  <a:ea typeface="Liberation Serif" pitchFamily="18" charset="0"/>
                  <a:cs typeface="Liberation Serif" pitchFamily="18" charset="0"/>
                </a:rPr>
                <a:t>0</a:t>
              </a:r>
            </a:p>
          </p:txBody>
        </p:sp>
      </p:grpSp>
      <p:sp>
        <p:nvSpPr>
          <p:cNvPr id="72" name="Прямоугольник 71"/>
          <p:cNvSpPr/>
          <p:nvPr/>
        </p:nvSpPr>
        <p:spPr>
          <a:xfrm>
            <a:off x="6899136" y="2838076"/>
            <a:ext cx="1080120" cy="25019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2019 год</a:t>
            </a:r>
            <a:endParaRPr lang="ru-RU" b="1" dirty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5531289" y="2847272"/>
            <a:ext cx="1071725" cy="247213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2018 год</a:t>
            </a:r>
            <a:endParaRPr lang="ru-RU" b="1" dirty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7092280" y="3121798"/>
            <a:ext cx="576062" cy="315076"/>
          </a:xfrm>
          <a:prstGeom prst="rect">
            <a:avLst/>
          </a:prstGeom>
          <a:solidFill>
            <a:srgbClr val="E9E66C"/>
          </a:solidFill>
          <a:ln w="31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0</a:t>
            </a:r>
            <a:endParaRPr lang="ru-RU" sz="1600" b="1" dirty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cxnSp>
        <p:nvCxnSpPr>
          <p:cNvPr id="100" name="Прямая со стрелкой 99"/>
          <p:cNvCxnSpPr>
            <a:stCxn id="118" idx="3"/>
            <a:endCxn id="99" idx="1"/>
          </p:cNvCxnSpPr>
          <p:nvPr/>
        </p:nvCxnSpPr>
        <p:spPr>
          <a:xfrm>
            <a:off x="6372200" y="3279334"/>
            <a:ext cx="720080" cy="2"/>
          </a:xfrm>
          <a:prstGeom prst="straightConnector1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Прямоугольник 112"/>
          <p:cNvSpPr/>
          <p:nvPr/>
        </p:nvSpPr>
        <p:spPr>
          <a:xfrm>
            <a:off x="7092280" y="3616894"/>
            <a:ext cx="581896" cy="388168"/>
          </a:xfrm>
          <a:prstGeom prst="rect">
            <a:avLst/>
          </a:prstGeom>
          <a:solidFill>
            <a:srgbClr val="E9E66C"/>
          </a:solidFill>
          <a:ln w="31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0</a:t>
            </a:r>
            <a:endParaRPr lang="ru-RU" sz="1600" b="1" dirty="0">
              <a:solidFill>
                <a:schemeClr val="tx1"/>
              </a:solidFill>
              <a:latin typeface="Liberation Serif" pitchFamily="18" charset="0"/>
              <a:ea typeface="Liberation Serif" pitchFamily="18" charset="0"/>
              <a:cs typeface="Liberation Serif" pitchFamily="18" charset="0"/>
            </a:endParaRPr>
          </a:p>
        </p:txBody>
      </p:sp>
      <p:cxnSp>
        <p:nvCxnSpPr>
          <p:cNvPr id="114" name="Прямая со стрелкой 113"/>
          <p:cNvCxnSpPr>
            <a:stCxn id="131" idx="3"/>
            <a:endCxn id="113" idx="1"/>
          </p:cNvCxnSpPr>
          <p:nvPr/>
        </p:nvCxnSpPr>
        <p:spPr>
          <a:xfrm flipV="1">
            <a:off x="6372200" y="3810978"/>
            <a:ext cx="720080" cy="1"/>
          </a:xfrm>
          <a:prstGeom prst="straightConnector1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7778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60648"/>
            <a:ext cx="8686800" cy="1034752"/>
          </a:xfrm>
        </p:spPr>
        <p:txBody>
          <a:bodyPr>
            <a:normAutofit fontScale="90000"/>
          </a:bodyPr>
          <a:lstStyle/>
          <a:p>
            <a:pPr lvl="0" algn="ctr">
              <a:spcBef>
                <a:spcPts val="0"/>
              </a:spcBef>
            </a:pPr>
            <a:r>
              <a:rPr lang="ru-RU" sz="1800" b="1" cap="none" dirty="0">
                <a:solidFill>
                  <a:prstClr val="black"/>
                </a:solidFill>
                <a:effectLst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Сведения о взаимодействии </a:t>
            </a:r>
            <a:br>
              <a:rPr lang="ru-RU" sz="1800" b="1" cap="none" dirty="0">
                <a:solidFill>
                  <a:prstClr val="black"/>
                </a:solidFill>
                <a:effectLst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800" b="1" cap="none" dirty="0">
                <a:solidFill>
                  <a:prstClr val="black"/>
                </a:solidFill>
                <a:effectLst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с общероссийскими средствами массовой информации </a:t>
            </a:r>
            <a:br>
              <a:rPr lang="ru-RU" sz="1800" b="1" cap="none" dirty="0">
                <a:solidFill>
                  <a:prstClr val="black"/>
                </a:solidFill>
                <a:effectLst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r>
              <a:rPr lang="ru-RU" sz="1800" b="1" cap="none" dirty="0">
                <a:solidFill>
                  <a:prstClr val="black"/>
                </a:solidFill>
                <a:effectLst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в 2019 году</a:t>
            </a:r>
            <a:br>
              <a:rPr lang="ru-RU" sz="1800" b="1" cap="none" dirty="0">
                <a:solidFill>
                  <a:prstClr val="black"/>
                </a:solidFill>
                <a:effectLst/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</a:b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462" y="4970168"/>
            <a:ext cx="2072820" cy="192040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1285875" cy="121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195736" y="2132856"/>
            <a:ext cx="3960440" cy="13604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200" dirty="0">
                <a:solidFill>
                  <a:prstClr val="black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Количество выступлений антикоррупционной направленности официальных представителей органа государственной власти/местного самоуправления </a:t>
            </a:r>
            <a:br>
              <a:rPr lang="ru-RU" sz="1200" dirty="0">
                <a:solidFill>
                  <a:prstClr val="black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</a:br>
            <a:r>
              <a:rPr lang="ru-RU" sz="1200" dirty="0">
                <a:solidFill>
                  <a:prstClr val="black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в общероссийских (региональных) средствах массовой информации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339752" y="3789040"/>
            <a:ext cx="3816424" cy="1296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200" dirty="0">
                <a:solidFill>
                  <a:prstClr val="black"/>
                </a:solidFill>
                <a:latin typeface="Liberation Serif" pitchFamily="18" charset="0"/>
                <a:ea typeface="Liberation Serif" pitchFamily="18" charset="0"/>
                <a:cs typeface="Liberation Serif" pitchFamily="18" charset="0"/>
              </a:rPr>
              <a:t>Количество программ, фильмов, печатных изданий, сетевых изданий антикоррупционной направленности, созданных самостоятельно или при поддержке органа государственной власти/местного самоуправления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092280" y="2553618"/>
            <a:ext cx="914400" cy="9397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21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092280" y="4005064"/>
            <a:ext cx="914400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9609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Взаимодействие с институтами  гражданского общества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 algn="just">
              <a:spcBef>
                <a:spcPts val="0"/>
              </a:spcBef>
              <a:buClrTx/>
              <a:buSzTx/>
              <a:buNone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Взаимодействие с институтами  гражданского общества  является одним из важнейших направлений в сфере противодействия коррупции, представляя собой один из механизмов общественного контроля в сфере противодействия коррупции. </a:t>
            </a:r>
          </a:p>
          <a:p>
            <a:pPr marL="0" lvl="0" indent="0" algn="just">
              <a:spcBef>
                <a:spcPts val="0"/>
              </a:spcBef>
              <a:buClrTx/>
              <a:buSzTx/>
              <a:buNone/>
            </a:pP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spcBef>
                <a:spcPts val="0"/>
              </a:spcBef>
              <a:buClrTx/>
              <a:buSzTx/>
              <a:buNone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Формы взаимодействия  с институтами гражданского общества в сфере противодействия коррупции подразделяются на взаимодействие информационное, организационное  и экономическое. </a:t>
            </a:r>
          </a:p>
          <a:p>
            <a:pPr marL="0" lvl="0" indent="0" algn="just">
              <a:spcBef>
                <a:spcPts val="0"/>
              </a:spcBef>
              <a:buClrTx/>
              <a:buSzTx/>
              <a:buNone/>
            </a:pP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spcBef>
                <a:spcPts val="0"/>
              </a:spcBef>
              <a:buClrTx/>
              <a:buSzTx/>
              <a:buNone/>
            </a:pP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spcBef>
                <a:spcPts val="0"/>
              </a:spcBef>
              <a:buClrTx/>
              <a:buSzTx/>
              <a:buNone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Постановлением администрации Пышминского городского округа  от 15.01.2019 № 12  утверждена концепция  взаимодействия органов местного самоуправления и институтов гражданского общества Пышминского городского округа в сфере противодействия коррупции.</a:t>
            </a:r>
          </a:p>
          <a:p>
            <a:pPr marL="0" lvl="0" indent="0" algn="just">
              <a:spcBef>
                <a:spcPts val="0"/>
              </a:spcBef>
              <a:buClrTx/>
              <a:buSzTx/>
              <a:buNone/>
            </a:pP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spcBef>
                <a:spcPts val="0"/>
              </a:spcBef>
              <a:buClrTx/>
              <a:buSzTx/>
              <a:buNone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Представители общественности входят в состав почти всех коллегиальных органов администрации Пышминского городского округа. </a:t>
            </a:r>
          </a:p>
          <a:p>
            <a:pPr marL="0" lvl="0" indent="0" algn="just">
              <a:spcBef>
                <a:spcPts val="0"/>
              </a:spcBef>
              <a:buClrTx/>
              <a:buSzTx/>
              <a:buNone/>
            </a:pP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spcBef>
                <a:spcPts val="0"/>
              </a:spcBef>
              <a:buClrTx/>
              <a:buSzTx/>
              <a:buNone/>
            </a:pPr>
            <a:r>
              <a:rPr lang="ru-RU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целях повышения  эффективности мер  по предупреждению, выявлению и пресечению коррупционных проявлений  между администрацией  Пышминского городского округа  и   Общественной организацией  ветеранов войны, труда, боевых действий, государственной службы, пенсионеров Пышминского городского округа,  с  Молодежной Думой Пышминского городского округа  и некоммерческой  организацией Пышминского городского округа  «Станичное казачье общество «Станица Пышминская» заключено СОГЛАШЕНИЕ   о взаимодействии.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8257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6632"/>
            <a:ext cx="3146425" cy="209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861048"/>
            <a:ext cx="3810000" cy="2646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88640"/>
            <a:ext cx="8272264" cy="1563960"/>
          </a:xfrm>
        </p:spPr>
        <p:txBody>
          <a:bodyPr/>
          <a:lstStyle/>
          <a:p>
            <a:pPr lvl="0" eaLnBrk="1" fontAlgn="auto" hangingPunct="1">
              <a:lnSpc>
                <a:spcPct val="90000"/>
              </a:lnSpc>
              <a:spcAft>
                <a:spcPts val="0"/>
              </a:spcAft>
            </a:pPr>
            <a:r>
              <a:rPr lang="ru-RU" sz="2400" b="1" kern="1200" dirty="0" smtClean="0">
                <a:solidFill>
                  <a:srgbClr val="70AD47">
                    <a:lumMod val="50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Социологические </a:t>
            </a:r>
            <a:r>
              <a:rPr lang="ru-RU" sz="2400" b="1" kern="1200" dirty="0">
                <a:solidFill>
                  <a:srgbClr val="70AD47">
                    <a:lumMod val="50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опросы об уровне коррупции</a:t>
            </a:r>
            <a:r>
              <a:rPr lang="ru-RU" sz="2400" kern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kern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kern="1200" dirty="0">
                <a:solidFill>
                  <a:prstClr val="black"/>
                </a:solidFill>
                <a:latin typeface="Calibri Light"/>
                <a:ea typeface="+mn-ea"/>
                <a:cs typeface="+mn-cs"/>
              </a:rPr>
              <a:t/>
            </a:r>
            <a:br>
              <a:rPr lang="ru-RU" sz="2400" kern="1200" dirty="0">
                <a:solidFill>
                  <a:prstClr val="black"/>
                </a:solidFill>
                <a:latin typeface="Calibri Light"/>
                <a:ea typeface="+mn-ea"/>
                <a:cs typeface="+mn-cs"/>
              </a:rPr>
            </a:br>
            <a:r>
              <a:rPr lang="ru-RU" sz="2800" b="1" dirty="0" smtClean="0">
                <a:latin typeface="Liberation Serif" panose="02020603050405020304" pitchFamily="18" charset="0"/>
              </a:rPr>
              <a:t>В </a:t>
            </a:r>
            <a:r>
              <a:rPr lang="ru-RU" sz="2800" b="1" dirty="0">
                <a:latin typeface="Liberation Serif" panose="02020603050405020304" pitchFamily="18" charset="0"/>
              </a:rPr>
              <a:t>какую сторону за последний год изменился уровень коррупции в вашем населенном пункте</a:t>
            </a:r>
            <a:endParaRPr lang="ru-RU" sz="2800" dirty="0">
              <a:latin typeface="Liberation Serif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 анализе качественных показателей большинство респондентов </a:t>
            </a:r>
            <a:r>
              <a:rPr lang="ru-RU" sz="1600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116 (58,0%),  </a:t>
            </a:r>
            <a:r>
              <a:rPr lang="ru-RU" sz="1600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вопрос «В какую сторону за последний год изменился уровень коррупции, если судить по Вашему опыту, опыту близких, знакомых, по рассказам окружающих» поставили отметку в графе «уменьшился»,  </a:t>
            </a:r>
            <a:r>
              <a:rPr lang="ru-RU" sz="1600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72 </a:t>
            </a:r>
            <a:r>
              <a:rPr lang="ru-RU" sz="1600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36,0</a:t>
            </a:r>
            <a:r>
              <a:rPr lang="ru-RU" sz="1600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%) человек поставили отметку  в графе «затрудняюсь с ответом», </a:t>
            </a:r>
            <a:r>
              <a:rPr lang="ru-RU" sz="1600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12(6%) </a:t>
            </a:r>
            <a:r>
              <a:rPr lang="ru-RU" sz="1600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отметили, что в Пышминском районе уровень коррупции остался прежний, 1 (0,5%) – «увеличился».  </a:t>
            </a:r>
          </a:p>
          <a:p>
            <a:pPr marL="0" lvl="0" indent="0" algn="just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endParaRPr lang="ru-RU" sz="1600" kern="1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Чаще всего респонденты говорят о средней или высокой  эффективности антикоррупционных мер в Пышминском  городском округе. </a:t>
            </a:r>
          </a:p>
          <a:p>
            <a:pPr marL="0" lvl="0" indent="0" algn="just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endParaRPr lang="ru-RU" sz="1600" kern="1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1" fontAlgn="auto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Большинство респондентов  оценили «высокий» уровень информационной открытости главы Пышминского городского округа (117 человек - 58,5%), органов местного самоуправления: как  в администрации Пышминского городского округа (134 человека – 67 %) и  в Думе Пышминского городского округа (100 человек – 50,0%), 100 человек  – 50% отметили высокий уровень информационной открытости Счетной палаты Пышминского городского округа.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3970C-B97D-4BA2-B19B-AEC413485B2C}" type="slidenum">
              <a:rPr lang="ru-RU" altLang="ru-RU" smtClean="0"/>
              <a:pPr/>
              <a:t>14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0449569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eg"/></Relationships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иний II">
    <a:dk1>
      <a:sysClr val="windowText" lastClr="000000"/>
    </a:dk1>
    <a:lt1>
      <a:sysClr val="window" lastClr="FFFFFF"/>
    </a:lt1>
    <a:dk2>
      <a:srgbClr val="335B74"/>
    </a:dk2>
    <a:lt2>
      <a:srgbClr val="DFE3E5"/>
    </a:lt2>
    <a:accent1>
      <a:srgbClr val="1CADE4"/>
    </a:accent1>
    <a:accent2>
      <a:srgbClr val="2683C6"/>
    </a:accent2>
    <a:accent3>
      <a:srgbClr val="27CED7"/>
    </a:accent3>
    <a:accent4>
      <a:srgbClr val="42BA97"/>
    </a:accent4>
    <a:accent5>
      <a:srgbClr val="3E8853"/>
    </a:accent5>
    <a:accent6>
      <a:srgbClr val="62A39F"/>
    </a:accent6>
    <a:hlink>
      <a:srgbClr val="6EAC1C"/>
    </a:hlink>
    <a:folHlink>
      <a:srgbClr val="B26B02"/>
    </a:folHlink>
  </a:clrScheme>
  <a:fontScheme name="Поток">
    <a:majorFont>
      <a:latin typeface="Calibri"/>
      <a:ea typeface=""/>
      <a:cs typeface=""/>
      <a:font script="Jpan" typeface="ＭＳ Ｐゴシック"/>
      <a:font script="Hang" typeface="HY중고딕"/>
      <a:font script="Hans" typeface="隶书"/>
      <a:font script="Hant" typeface="微軟正黑體"/>
      <a:font script="Arab" typeface="Traditional Arabic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Constantia"/>
      <a:ea typeface=""/>
      <a:cs typeface=""/>
      <a:font script="Jpan" typeface="HGP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Поток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30000"/>
            </a:schemeClr>
          </a:gs>
          <a:gs pos="43000">
            <a:schemeClr val="phClr">
              <a:tint val="44000"/>
              <a:satMod val="165000"/>
            </a:schemeClr>
          </a:gs>
          <a:gs pos="93000">
            <a:schemeClr val="phClr">
              <a:tint val="15000"/>
              <a:satMod val="165000"/>
            </a:schemeClr>
          </a:gs>
          <a:gs pos="100000">
            <a:schemeClr val="phClr">
              <a:tint val="5000"/>
              <a:satMod val="250000"/>
            </a:schemeClr>
          </a:gs>
        </a:gsLst>
        <a:path path="circle">
          <a:fillToRect l="50000" t="130000" r="50000" b="-30000"/>
        </a:path>
      </a:gradFill>
      <a:gradFill rotWithShape="1">
        <a:gsLst>
          <a:gs pos="0">
            <a:schemeClr val="phClr">
              <a:tint val="98000"/>
              <a:shade val="25000"/>
              <a:satMod val="250000"/>
            </a:schemeClr>
          </a:gs>
          <a:gs pos="68000">
            <a:schemeClr val="phClr">
              <a:tint val="86000"/>
              <a:satMod val="115000"/>
            </a:schemeClr>
          </a:gs>
          <a:gs pos="100000">
            <a:schemeClr val="phClr">
              <a:tint val="50000"/>
              <a:satMod val="150000"/>
            </a:schemeClr>
          </a:gs>
        </a:gsLst>
        <a:path path="circle">
          <a:fillToRect l="50000" t="130000" r="50000" b="-30000"/>
        </a:path>
      </a:gradFill>
    </a:fillStyleLst>
    <a:lnStyleLst>
      <a:ln w="9525" cap="flat" cmpd="sng" algn="ctr">
        <a:solidFill>
          <a:schemeClr val="phClr">
            <a:shade val="50000"/>
            <a:satMod val="103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80000"/>
              <a:satMod val="400000"/>
            </a:schemeClr>
          </a:gs>
          <a:gs pos="25000">
            <a:schemeClr val="phClr">
              <a:tint val="83000"/>
              <a:satMod val="320000"/>
            </a:schemeClr>
          </a:gs>
          <a:gs pos="100000">
            <a:schemeClr val="phClr">
              <a:shade val="15000"/>
              <a:satMod val="320000"/>
            </a:schemeClr>
          </a:gs>
        </a:gsLst>
        <a:path path="circle">
          <a:fillToRect l="10000" t="110000" r="10000" b="100000"/>
        </a:path>
      </a:gra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50000"/>
            </a:schemeClr>
          </a:duotone>
        </a:blip>
        <a:tile tx="0" ty="0" sx="65000" sy="65000" flip="none" algn="tl"/>
      </a:blipFill>
    </a:bgFillStyleLst>
  </a:fmtScheme>
</a:themeOverride>
</file>

<file path=ppt/theme/themeOverride2.xml><?xml version="1.0" encoding="utf-8"?>
<a:themeOverride xmlns:a="http://schemas.openxmlformats.org/drawingml/2006/main">
  <a:clrScheme name="Синий II">
    <a:dk1>
      <a:sysClr val="windowText" lastClr="000000"/>
    </a:dk1>
    <a:lt1>
      <a:sysClr val="window" lastClr="FFFFFF"/>
    </a:lt1>
    <a:dk2>
      <a:srgbClr val="335B74"/>
    </a:dk2>
    <a:lt2>
      <a:srgbClr val="DFE3E5"/>
    </a:lt2>
    <a:accent1>
      <a:srgbClr val="1CADE4"/>
    </a:accent1>
    <a:accent2>
      <a:srgbClr val="2683C6"/>
    </a:accent2>
    <a:accent3>
      <a:srgbClr val="27CED7"/>
    </a:accent3>
    <a:accent4>
      <a:srgbClr val="42BA97"/>
    </a:accent4>
    <a:accent5>
      <a:srgbClr val="3E8853"/>
    </a:accent5>
    <a:accent6>
      <a:srgbClr val="62A39F"/>
    </a:accent6>
    <a:hlink>
      <a:srgbClr val="6EAC1C"/>
    </a:hlink>
    <a:folHlink>
      <a:srgbClr val="B26B02"/>
    </a:folHlink>
  </a:clrScheme>
  <a:fontScheme name="Поток">
    <a:majorFont>
      <a:latin typeface="Calibri"/>
      <a:ea typeface=""/>
      <a:cs typeface=""/>
      <a:font script="Jpan" typeface="ＭＳ Ｐゴシック"/>
      <a:font script="Hang" typeface="HY중고딕"/>
      <a:font script="Hans" typeface="隶书"/>
      <a:font script="Hant" typeface="微軟正黑體"/>
      <a:font script="Arab" typeface="Traditional Arabic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ajorFont>
    <a:minorFont>
      <a:latin typeface="Constantia"/>
      <a:ea typeface=""/>
      <a:cs typeface=""/>
      <a:font script="Jpan" typeface="HGP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Поток">
    <a:fillStyleLst>
      <a:solidFill>
        <a:schemeClr val="phClr"/>
      </a:solidFill>
      <a:gradFill rotWithShape="1">
        <a:gsLst>
          <a:gs pos="0">
            <a:schemeClr val="phClr">
              <a:tint val="70000"/>
              <a:satMod val="130000"/>
            </a:schemeClr>
          </a:gs>
          <a:gs pos="43000">
            <a:schemeClr val="phClr">
              <a:tint val="44000"/>
              <a:satMod val="165000"/>
            </a:schemeClr>
          </a:gs>
          <a:gs pos="93000">
            <a:schemeClr val="phClr">
              <a:tint val="15000"/>
              <a:satMod val="165000"/>
            </a:schemeClr>
          </a:gs>
          <a:gs pos="100000">
            <a:schemeClr val="phClr">
              <a:tint val="5000"/>
              <a:satMod val="250000"/>
            </a:schemeClr>
          </a:gs>
        </a:gsLst>
        <a:path path="circle">
          <a:fillToRect l="50000" t="130000" r="50000" b="-30000"/>
        </a:path>
      </a:gradFill>
      <a:gradFill rotWithShape="1">
        <a:gsLst>
          <a:gs pos="0">
            <a:schemeClr val="phClr">
              <a:tint val="98000"/>
              <a:shade val="25000"/>
              <a:satMod val="250000"/>
            </a:schemeClr>
          </a:gs>
          <a:gs pos="68000">
            <a:schemeClr val="phClr">
              <a:tint val="86000"/>
              <a:satMod val="115000"/>
            </a:schemeClr>
          </a:gs>
          <a:gs pos="100000">
            <a:schemeClr val="phClr">
              <a:tint val="50000"/>
              <a:satMod val="150000"/>
            </a:schemeClr>
          </a:gs>
        </a:gsLst>
        <a:path path="circle">
          <a:fillToRect l="50000" t="130000" r="50000" b="-30000"/>
        </a:path>
      </a:gradFill>
    </a:fillStyleLst>
    <a:lnStyleLst>
      <a:ln w="9525" cap="flat" cmpd="sng" algn="ctr">
        <a:solidFill>
          <a:schemeClr val="phClr">
            <a:shade val="50000"/>
            <a:satMod val="103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</a:effectStyle>
      <a:effectStyle>
        <a:effectLst>
          <a:outerShdw blurRad="57150" dist="38100" dir="5400000" algn="ctr" rotWithShape="0">
            <a:schemeClr val="phClr">
              <a:shade val="9000"/>
              <a:alpha val="48000"/>
              <a:satMod val="105000"/>
            </a:schemeClr>
          </a:outerShdw>
        </a:effectLst>
        <a:scene3d>
          <a:camera prst="orthographicFront">
            <a:rot lat="0" lon="0" rev="0"/>
          </a:camera>
          <a:lightRig rig="glow" dir="tl">
            <a:rot lat="0" lon="0" rev="900000"/>
          </a:lightRig>
        </a:scene3d>
        <a:sp3d prstMaterial="powder">
          <a:bevelT w="25400" h="381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80000"/>
              <a:satMod val="400000"/>
            </a:schemeClr>
          </a:gs>
          <a:gs pos="25000">
            <a:schemeClr val="phClr">
              <a:tint val="83000"/>
              <a:satMod val="320000"/>
            </a:schemeClr>
          </a:gs>
          <a:gs pos="100000">
            <a:schemeClr val="phClr">
              <a:shade val="15000"/>
              <a:satMod val="320000"/>
            </a:schemeClr>
          </a:gs>
        </a:gsLst>
        <a:path path="circle">
          <a:fillToRect l="10000" t="110000" r="10000" b="100000"/>
        </a:path>
      </a:gradFill>
      <a:blipFill>
        <a:blip xmlns:r="http://schemas.openxmlformats.org/officeDocument/2006/relationships" r:embed="rId1">
          <a:duotone>
            <a:schemeClr val="phClr">
              <a:shade val="90000"/>
              <a:satMod val="150000"/>
            </a:schemeClr>
            <a:schemeClr val="phClr">
              <a:tint val="88000"/>
              <a:satMod val="150000"/>
            </a:schemeClr>
          </a:duotone>
        </a:blip>
        <a:tile tx="0" ty="0" sx="65000" sy="65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10402</TotalTime>
  <Words>1464</Words>
  <Application>Microsoft Office PowerPoint</Application>
  <PresentationFormat>Экран (4:3)</PresentationFormat>
  <Paragraphs>203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Оформление по умолчанию</vt:lpstr>
      <vt:lpstr>Трек</vt:lpstr>
      <vt:lpstr>Презентация PowerPoint</vt:lpstr>
      <vt:lpstr>  План   мероприятий Пышминского городского округа  по противодействию коррупции на 2018 – 2020 годы  (утвержден постановлением администрации  Пышминского городского округа  от 07.09.2018  №553)  </vt:lpstr>
      <vt:lpstr>ПЛАН МЕРОПРИЯТИЙ ПЫШМИНСКОГО ГОРОДСКОГО ОКРУГА ПО ПРОТИВОДЕЙСТВИЮ КОРРУПЦИИ НА 2018–2020 ГОДЫ</vt:lpstr>
      <vt:lpstr>Презентация PowerPoint</vt:lpstr>
      <vt:lpstr>Презентация PowerPoint</vt:lpstr>
      <vt:lpstr> КОМИССИИ : </vt:lpstr>
      <vt:lpstr>Презентация PowerPoint</vt:lpstr>
      <vt:lpstr>Деятельность комиссий по соблюдению требований к служебному поведению  и урегулированию конфликта интересов в 2019 году </vt:lpstr>
      <vt:lpstr>Общая численность государственных/муниципальных служащих, подающих сведения  о своих доходах, имуществе, обязательствах имущественного характера,  а также доходах, имуществе и обязательствах имущественного характера супруги  (супруга) и несовершеннолетних детей в 2019 году  </vt:lpstr>
      <vt:lpstr>Презентация PowerPoint</vt:lpstr>
      <vt:lpstr>Презентация PowerPoint</vt:lpstr>
      <vt:lpstr>Сведения о взаимодействии  с общероссийскими средствами массовой информации  в 2019 году </vt:lpstr>
      <vt:lpstr>Взаимодействие с институтами  гражданского общества</vt:lpstr>
      <vt:lpstr>                Социологические опросы об уровне коррупции  В какую сторону за последний год изменился уровень коррупции в вашем населенном пункте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результате опроса глав муниципальных образований,  расположенных на территории Свердловской области,  и председателей представительных органов муниципальных  образований  по вопросу процедуры уведомления  лицом,  замещающим муниципальную должность, о возникновении личной заинтересованности</dc:title>
  <dc:creator>Ирина</dc:creator>
  <cp:lastModifiedBy>МО_ПГО_Юристы</cp:lastModifiedBy>
  <cp:revision>472</cp:revision>
  <cp:lastPrinted>2020-01-27T09:29:36Z</cp:lastPrinted>
  <dcterms:created xsi:type="dcterms:W3CDTF">2019-09-18T05:42:13Z</dcterms:created>
  <dcterms:modified xsi:type="dcterms:W3CDTF">2020-02-19T12:36:45Z</dcterms:modified>
</cp:coreProperties>
</file>